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Lst>
  <p:sldSz cy="5143500" cx="9144000"/>
  <p:notesSz cx="6858000" cy="9144000"/>
  <p:embeddedFontLst>
    <p:embeddedFont>
      <p:font typeface="Roboto"/>
      <p:regular r:id="rId134"/>
      <p:bold r:id="rId135"/>
      <p:italic r:id="rId136"/>
      <p:boldItalic r:id="rId137"/>
    </p:embeddedFont>
    <p:embeddedFont>
      <p:font typeface="Roboto Medium"/>
      <p:regular r:id="rId138"/>
      <p:bold r:id="rId139"/>
      <p:italic r:id="rId140"/>
      <p:boldItalic r:id="rId141"/>
    </p:embeddedFont>
    <p:embeddedFont>
      <p:font typeface="PT Sans Narrow"/>
      <p:regular r:id="rId142"/>
      <p:bold r:id="rId143"/>
    </p:embeddedFont>
    <p:embeddedFont>
      <p:font typeface="Poppins"/>
      <p:regular r:id="rId144"/>
      <p:bold r:id="rId145"/>
      <p:italic r:id="rId146"/>
      <p:boldItalic r:id="rId147"/>
    </p:embeddedFont>
    <p:embeddedFont>
      <p:font typeface="Helvetica Neue"/>
      <p:regular r:id="rId148"/>
      <p:bold r:id="rId149"/>
      <p:italic r:id="rId150"/>
      <p:boldItalic r:id="rId151"/>
    </p:embeddedFont>
    <p:embeddedFont>
      <p:font typeface="Open Sans Medium"/>
      <p:regular r:id="rId152"/>
      <p:bold r:id="rId153"/>
      <p:italic r:id="rId154"/>
      <p:boldItalic r:id="rId155"/>
    </p:embeddedFont>
    <p:embeddedFont>
      <p:font typeface="Open Sans"/>
      <p:regular r:id="rId156"/>
      <p:bold r:id="rId157"/>
      <p:italic r:id="rId158"/>
      <p:boldItalic r:id="rId1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105100-ACE8-443C-8972-1ACBF43EAF24}">
  <a:tblStyle styleId="{41105100-ACE8-443C-8972-1ACBF43EAF2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51D96A3-F497-4F86-8D8D-81D706DF799E}"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font" Target="fonts/HelveticaNeue-italic.fntdata"/><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HelveticaNeue-bold.fntdata"/><Relationship Id="rId4" Type="http://schemas.openxmlformats.org/officeDocument/2006/relationships/tableStyles" Target="tableStyles.xml"/><Relationship Id="rId148" Type="http://schemas.openxmlformats.org/officeDocument/2006/relationships/font" Target="fonts/HelveticaNeue-regular.fntdata"/><Relationship Id="rId9" Type="http://schemas.openxmlformats.org/officeDocument/2006/relationships/slide" Target="slides/slide3.xml"/><Relationship Id="rId143" Type="http://schemas.openxmlformats.org/officeDocument/2006/relationships/font" Target="fonts/PTSansNarrow-bold.fntdata"/><Relationship Id="rId142" Type="http://schemas.openxmlformats.org/officeDocument/2006/relationships/font" Target="fonts/PTSansNarrow-regular.fntdata"/><Relationship Id="rId141" Type="http://schemas.openxmlformats.org/officeDocument/2006/relationships/font" Target="fonts/RobotoMedium-boldItalic.fntdata"/><Relationship Id="rId140" Type="http://schemas.openxmlformats.org/officeDocument/2006/relationships/font" Target="fonts/RobotoMedium-italic.fntdata"/><Relationship Id="rId5" Type="http://schemas.openxmlformats.org/officeDocument/2006/relationships/slideMaster" Target="slideMasters/slideMaster1.xml"/><Relationship Id="rId147" Type="http://schemas.openxmlformats.org/officeDocument/2006/relationships/font" Target="fonts/Poppins-boldItalic.fntdata"/><Relationship Id="rId6" Type="http://schemas.openxmlformats.org/officeDocument/2006/relationships/notesMaster" Target="notesMasters/notesMaster1.xml"/><Relationship Id="rId146" Type="http://schemas.openxmlformats.org/officeDocument/2006/relationships/font" Target="fonts/Poppins-italic.fntdata"/><Relationship Id="rId7" Type="http://schemas.openxmlformats.org/officeDocument/2006/relationships/slide" Target="slides/slide1.xml"/><Relationship Id="rId145" Type="http://schemas.openxmlformats.org/officeDocument/2006/relationships/font" Target="fonts/Poppins-bold.fntdata"/><Relationship Id="rId8" Type="http://schemas.openxmlformats.org/officeDocument/2006/relationships/slide" Target="slides/slide2.xml"/><Relationship Id="rId144" Type="http://schemas.openxmlformats.org/officeDocument/2006/relationships/font" Target="fonts/Poppins-regular.fntdata"/><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font" Target="fonts/RobotoMedium-bold.fntdata"/><Relationship Id="rId138" Type="http://schemas.openxmlformats.org/officeDocument/2006/relationships/font" Target="fonts/RobotoMedium-regular.fntdata"/><Relationship Id="rId137" Type="http://schemas.openxmlformats.org/officeDocument/2006/relationships/font" Target="fonts/Roboto-boldItalic.fntdata"/><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font" Target="fonts/Roboto-italic.fntdata"/><Relationship Id="rId135" Type="http://schemas.openxmlformats.org/officeDocument/2006/relationships/font" Target="fonts/Roboto-bold.fntdata"/><Relationship Id="rId134" Type="http://schemas.openxmlformats.org/officeDocument/2006/relationships/font" Target="fonts/Roboto-regular.fntdata"/><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OpenSans-boldItalic.fntdata"/><Relationship Id="rId59" Type="http://schemas.openxmlformats.org/officeDocument/2006/relationships/slide" Target="slides/slide53.xml"/><Relationship Id="rId154" Type="http://schemas.openxmlformats.org/officeDocument/2006/relationships/font" Target="fonts/OpenSansMedium-italic.fntdata"/><Relationship Id="rId58" Type="http://schemas.openxmlformats.org/officeDocument/2006/relationships/slide" Target="slides/slide52.xml"/><Relationship Id="rId153" Type="http://schemas.openxmlformats.org/officeDocument/2006/relationships/font" Target="fonts/OpenSansMedium-bold.fntdata"/><Relationship Id="rId152" Type="http://schemas.openxmlformats.org/officeDocument/2006/relationships/font" Target="fonts/OpenSansMedium-regular.fntdata"/><Relationship Id="rId151" Type="http://schemas.openxmlformats.org/officeDocument/2006/relationships/font" Target="fonts/HelveticaNeue-boldItalic.fntdata"/><Relationship Id="rId158" Type="http://schemas.openxmlformats.org/officeDocument/2006/relationships/font" Target="fonts/OpenSans-italic.fntdata"/><Relationship Id="rId157" Type="http://schemas.openxmlformats.org/officeDocument/2006/relationships/font" Target="fonts/OpenSans-bold.fntdata"/><Relationship Id="rId156" Type="http://schemas.openxmlformats.org/officeDocument/2006/relationships/font" Target="fonts/OpenSans-regular.fntdata"/><Relationship Id="rId155" Type="http://schemas.openxmlformats.org/officeDocument/2006/relationships/font" Target="fonts/Open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884b16ef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5884b16ef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629e8d514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1629e8d514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629e8d5149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1629e8d5149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582486b58c_3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582486b58c_3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582486b58c_3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582486b58c_3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556eda2ff9_0_2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1556eda2ff9_0_2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556eda2ff9_0_2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1556eda2ff9_0_2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629e8d5149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629e8d5149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556eda2ff9_0_3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556eda2ff9_0_3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1629e8d5149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1629e8d5149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62d0c104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62d0c104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63541032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63541032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629e8d5149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629e8d5149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629e8d514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1629e8d514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629e8d514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1629e8d514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661b04521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1661b0452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661b04521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1661b04521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661b04521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661b04521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661b04521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661b04521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661b04521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1661b04521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582486b58c_3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582486b58c_3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1629e8d514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1629e8d514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635410328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635410328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629e8d5149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1629e8d514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1629e8d5149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1629e8d5149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956d7bc9e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956d7bc9e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1629e8d5149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1629e8d5149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629e8d514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1629e8d514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1582486b58c_3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g1582486b58c_3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1556eda2ff9_0_3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1556eda2ff9_0_3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582486b58c_3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1582486b58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35410328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635410328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635410328d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635410328d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635410328d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635410328d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629e8a5a2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629e8a5a2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635410328d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635410328d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635410328d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635410328d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635410328d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635410328d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6738c256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6738c256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635410328d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635410328d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635410328d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635410328d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35410328d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35410328d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635410328d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635410328d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635410328d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635410328d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635410328d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635410328d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56738c2567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56738c2567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82486b58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582486b5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629e8a5a2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629e8a5a2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29e8a5a2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629e8a5a2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884b16ef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5884b16ef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629e8a5a2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629e8a5a2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629e8a5a2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629e8a5a2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5884b16ef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5884b16ef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647388fd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647388fd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647388fd7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647388fd7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647388fd7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647388fd7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629e8a5a2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629e8a5a2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582486b58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582486b58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647388fd7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647388fd7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647388fd71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647388fd71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6738c256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6738c256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647388fd7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647388fd7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647388fd7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647388fd7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556eda2ff9_0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556eda2ff9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556eda2ff9_0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556eda2ff9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582486b58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582486b58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629e8a5a2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629e8a5a2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556eda2ff9_0_1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556eda2ff9_0_1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6295204da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6295204da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629e8a5a2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629e8a5a2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629e8a5a2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629e8a5a2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6738c256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56738c256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629e8a5a2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629e8a5a2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582486b58c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582486b58c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629e8a5a23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629e8a5a23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629e8a5a23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1629e8a5a23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629e8a5a23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629e8a5a23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582486b58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582486b58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629e8a5a23_0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629e8a5a23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629e8a5a23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629e8a5a23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582486b58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582486b58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629e8a5a23_0_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1629e8a5a23_0_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884b16e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884b16e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629e8d514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629e8d514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629e8d514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1629e8d514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629e8d514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629e8d514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1629e8d514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1629e8d514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629e8d514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1629e8d514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629e8d51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629e8d51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629e8d514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629e8d514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629e8a5a23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629e8a5a23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629e8d5149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629e8d5149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556eda2ff9_0_2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1556eda2ff9_0_2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629e8a5a2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629e8a5a2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629e8d5149_1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629e8d5149_1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629e8d5149_1_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1629e8d5149_1_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629e8d5149_1_10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629e8d5149_1_1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629e8d5149_1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1629e8d5149_1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629e8d5149_1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629e8d5149_1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629e8d5149_1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1629e8d5149_1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629e8d5149_1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629e8d5149_1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629e8d5149_1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629e8d5149_1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629e8d5149_1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1629e8d5149_1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629e8d5149_1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629e8d5149_1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6738c2567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6738c256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629e8d5149_1_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629e8d5149_1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629e8d5149_1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629e8d5149_1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629e8d5149_1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629e8d5149_1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1629e8d5149_1_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1629e8d5149_1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556eda2ff9_0_2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1556eda2ff9_0_2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1629e8d5149_1_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1629e8d5149_1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629e8d5149_1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629e8d5149_1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1629e8d5149_1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1629e8d5149_1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629e8d5149_1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629e8d5149_1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629e8d5149_1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629e8d5149_1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629e8a5a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629e8a5a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629e8d5149_1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629e8d5149_1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582486b58c_3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582486b58c_3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556eda2ff9_0_2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556eda2ff9_0_2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556eda2ff9_0_2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556eda2ff9_0_2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629e8d5149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629e8d5149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556eda2ff9_0_2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1556eda2ff9_0_2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556eda2ff9_0_2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556eda2ff9_0_2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1556eda2ff9_0_2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1556eda2ff9_0_2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556eda2ff9_0_2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556eda2ff9_0_2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629e8d5149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1629e8d514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2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2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2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3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16.png"/><Relationship Id="rId5"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41.png"/><Relationship Id="rId4" Type="http://schemas.openxmlformats.org/officeDocument/2006/relationships/image" Target="../media/image3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3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image" Target="../media/image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2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40.png"/><Relationship Id="rId4" Type="http://schemas.openxmlformats.org/officeDocument/2006/relationships/image" Target="../media/image3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40.png"/><Relationship Id="rId4" Type="http://schemas.openxmlformats.org/officeDocument/2006/relationships/image" Target="../media/image39.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1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image" Target="../media/image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watch?v=9NNRaUgxkH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scribbr.com/methodology/survey-research/" TargetMode="External"/><Relationship Id="rId4" Type="http://schemas.openxmlformats.org/officeDocument/2006/relationships/hyperlink" Target="https://www.scribbr.com/methodology/survey-researc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rive.google.com/file/d/1KpHrty_Z5AV6kQYtgpIXD_bZ46bfwBgB/view?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rive.google.com/file/d/1NkMC0uA2e75kx1vL6wRc-fISiVgY50GY/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rive.google.com/file/d/1bwAj8sA8D6_l4YOiq46d5N-mWcRXYwoa/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rive.google.com/file/d/1efZfLRGGJh9BGHHwsGkXFwXxS86cfypb/view?usp=shar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drive.google.com/file/d/1KpHrty_Z5AV6kQYtgpIXD_bZ46bfwBgB/view?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rive.google.com/file/d/1NkMC0uA2e75kx1vL6wRc-fISiVgY50GY/view?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drive.google.com/file/d/1bwAj8sA8D6_l4YOiq46d5N-mWcRXYwoa/view?usp=shar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drive.google.com/file/d/1KpHrty_Z5AV6kQYtgpIXD_bZ46bfwBgB/view?usp=sharing" TargetMode="External"/><Relationship Id="rId4" Type="http://schemas.openxmlformats.org/officeDocument/2006/relationships/hyperlink" Target="https://drive.google.com/file/d/1uxFq8NzvgCIiSGK9A-SJR6AJH7bIeCSO/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drive.google.com/file/d/1NkMC0uA2e75kx1vL6wRc-fISiVgY50GY/view?usp=sharing" TargetMode="External"/><Relationship Id="rId4" Type="http://schemas.openxmlformats.org/officeDocument/2006/relationships/hyperlink" Target="https://drive.google.com/file/d/1vSkMxnaNPgB5rdXizjtNxMfyt-nrakL6/view?usp=shar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drive.google.com/file/d/1bwAj8sA8D6_l4YOiq46d5N-mWcRXYwoa/view?usp=sharing" TargetMode="External"/><Relationship Id="rId4" Type="http://schemas.openxmlformats.org/officeDocument/2006/relationships/hyperlink" Target="https://drive.google.com/file/d/1xvv-wtlx2QEFPw6C0UPTD9ycgNJoBUeT/view?usp=shar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2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statisticsbyjim.com/hypothesis-testing/t-tests-exce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3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3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19.png"/><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2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50" y="1523175"/>
            <a:ext cx="91440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Community Service Project</a:t>
            </a:r>
            <a:endParaRPr/>
          </a:p>
        </p:txBody>
      </p:sp>
      <p:sp>
        <p:nvSpPr>
          <p:cNvPr id="67" name="Google Shape;67;p13"/>
          <p:cNvSpPr txBox="1"/>
          <p:nvPr/>
        </p:nvSpPr>
        <p:spPr>
          <a:xfrm>
            <a:off x="0" y="42892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Open Sans"/>
                <a:ea typeface="Open Sans"/>
                <a:cs typeface="Open Sans"/>
                <a:sym typeface="Open Sans"/>
              </a:rPr>
              <a:t>MENTOR TRAINING - DAY 5</a:t>
            </a:r>
            <a:endParaRPr>
              <a:latin typeface="Open Sans"/>
              <a:ea typeface="Open Sans"/>
              <a:cs typeface="Open Sans"/>
              <a:sym typeface="Open Sans"/>
            </a:endParaRPr>
          </a:p>
        </p:txBody>
      </p:sp>
      <p:pic>
        <p:nvPicPr>
          <p:cNvPr id="68" name="Google Shape;68;p13"/>
          <p:cNvPicPr preferRelativeResize="0"/>
          <p:nvPr/>
        </p:nvPicPr>
        <p:blipFill>
          <a:blip r:embed="rId3">
            <a:alphaModFix/>
          </a:blip>
          <a:stretch>
            <a:fillRect/>
          </a:stretch>
        </p:blipFill>
        <p:spPr>
          <a:xfrm>
            <a:off x="2290650" y="2991971"/>
            <a:ext cx="705253" cy="530333"/>
          </a:xfrm>
          <a:prstGeom prst="rect">
            <a:avLst/>
          </a:prstGeom>
          <a:noFill/>
          <a:ln>
            <a:noFill/>
          </a:ln>
        </p:spPr>
      </p:pic>
      <p:pic>
        <p:nvPicPr>
          <p:cNvPr id="69" name="Google Shape;69;p13"/>
          <p:cNvPicPr preferRelativeResize="0"/>
          <p:nvPr/>
        </p:nvPicPr>
        <p:blipFill>
          <a:blip r:embed="rId4">
            <a:alphaModFix/>
          </a:blip>
          <a:stretch>
            <a:fillRect/>
          </a:stretch>
        </p:blipFill>
        <p:spPr>
          <a:xfrm>
            <a:off x="6035505" y="2967440"/>
            <a:ext cx="899945" cy="530345"/>
          </a:xfrm>
          <a:prstGeom prst="rect">
            <a:avLst/>
          </a:prstGeom>
          <a:noFill/>
          <a:ln>
            <a:noFill/>
          </a:ln>
        </p:spPr>
      </p:pic>
      <p:pic>
        <p:nvPicPr>
          <p:cNvPr id="70" name="Google Shape;70;p13"/>
          <p:cNvPicPr preferRelativeResize="0"/>
          <p:nvPr/>
        </p:nvPicPr>
        <p:blipFill rotWithShape="1">
          <a:blip r:embed="rId5">
            <a:alphaModFix/>
          </a:blip>
          <a:srcRect b="0" l="0" r="0" t="0"/>
          <a:stretch/>
        </p:blipFill>
        <p:spPr>
          <a:xfrm>
            <a:off x="3996172" y="2991971"/>
            <a:ext cx="1039064" cy="530333"/>
          </a:xfrm>
          <a:prstGeom prst="rect">
            <a:avLst/>
          </a:prstGeom>
          <a:noFill/>
          <a:ln>
            <a:noFill/>
          </a:ln>
        </p:spPr>
      </p:pic>
      <p:pic>
        <p:nvPicPr>
          <p:cNvPr id="71" name="Google Shape;71;p13"/>
          <p:cNvPicPr preferRelativeResize="0"/>
          <p:nvPr/>
        </p:nvPicPr>
        <p:blipFill>
          <a:blip r:embed="rId6">
            <a:alphaModFix/>
          </a:blip>
          <a:stretch>
            <a:fillRect/>
          </a:stretch>
        </p:blipFill>
        <p:spPr>
          <a:xfrm>
            <a:off x="5182747" y="2886275"/>
            <a:ext cx="705247" cy="692676"/>
          </a:xfrm>
          <a:prstGeom prst="rect">
            <a:avLst/>
          </a:prstGeom>
          <a:noFill/>
          <a:ln>
            <a:noFill/>
          </a:ln>
        </p:spPr>
      </p:pic>
      <p:pic>
        <p:nvPicPr>
          <p:cNvPr id="72" name="Google Shape;72;p13"/>
          <p:cNvPicPr preferRelativeResize="0"/>
          <p:nvPr/>
        </p:nvPicPr>
        <p:blipFill>
          <a:blip r:embed="rId7">
            <a:alphaModFix/>
          </a:blip>
          <a:stretch>
            <a:fillRect/>
          </a:stretch>
        </p:blipFill>
        <p:spPr>
          <a:xfrm>
            <a:off x="3143414" y="2904366"/>
            <a:ext cx="705247" cy="675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Day 3</a:t>
            </a:r>
            <a:endParaRPr/>
          </a:p>
        </p:txBody>
      </p:sp>
      <p:sp>
        <p:nvSpPr>
          <p:cNvPr id="149" name="Google Shape;149;p22"/>
          <p:cNvSpPr txBox="1"/>
          <p:nvPr>
            <p:ph idx="1" type="body"/>
          </p:nvPr>
        </p:nvSpPr>
        <p:spPr>
          <a:xfrm>
            <a:off x="311700" y="1266325"/>
            <a:ext cx="7617000" cy="3302700"/>
          </a:xfrm>
          <a:prstGeom prst="rect">
            <a:avLst/>
          </a:prstGeom>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Clr>
                <a:srgbClr val="000000"/>
              </a:buClr>
              <a:buSzPts val="1200"/>
              <a:buChar char="●"/>
            </a:pPr>
            <a:r>
              <a:rPr lang="en-GB" sz="1200">
                <a:solidFill>
                  <a:srgbClr val="000000"/>
                </a:solidFill>
                <a:highlight>
                  <a:srgbClr val="FFFFFF"/>
                </a:highlight>
              </a:rPr>
              <a:t>Why You and Why are you here?</a:t>
            </a:r>
            <a:endParaRPr sz="1200">
              <a:solidFill>
                <a:srgbClr val="000000"/>
              </a:solidFill>
              <a:highlight>
                <a:srgbClr val="FFFFFF"/>
              </a:highlight>
            </a:endParaRPr>
          </a:p>
          <a:p>
            <a:pPr indent="-304800" lvl="0" marL="457200" rtl="0" algn="l">
              <a:lnSpc>
                <a:spcPct val="115000"/>
              </a:lnSpc>
              <a:spcBef>
                <a:spcPts val="0"/>
              </a:spcBef>
              <a:spcAft>
                <a:spcPts val="0"/>
              </a:spcAft>
              <a:buClr>
                <a:srgbClr val="000000"/>
              </a:buClr>
              <a:buSzPts val="1200"/>
              <a:buChar char="●"/>
            </a:pPr>
            <a:r>
              <a:rPr lang="en-GB" sz="1200">
                <a:solidFill>
                  <a:srgbClr val="000000"/>
                </a:solidFill>
                <a:highlight>
                  <a:srgbClr val="FFFFFF"/>
                </a:highlight>
              </a:rPr>
              <a:t>Your Expectations of the program </a:t>
            </a:r>
            <a:endParaRPr sz="1200">
              <a:solidFill>
                <a:srgbClr val="000000"/>
              </a:solidFill>
              <a:highlight>
                <a:srgbClr val="FFFFFF"/>
              </a:highlight>
            </a:endParaRPr>
          </a:p>
          <a:p>
            <a:pPr indent="-304800" lvl="0" marL="457200" rtl="0" algn="l">
              <a:lnSpc>
                <a:spcPct val="115000"/>
              </a:lnSpc>
              <a:spcBef>
                <a:spcPts val="0"/>
              </a:spcBef>
              <a:spcAft>
                <a:spcPts val="0"/>
              </a:spcAft>
              <a:buClr>
                <a:srgbClr val="000000"/>
              </a:buClr>
              <a:buSzPts val="1200"/>
              <a:buChar char="●"/>
            </a:pPr>
            <a:r>
              <a:rPr lang="en-GB" sz="1200">
                <a:solidFill>
                  <a:srgbClr val="000000"/>
                </a:solidFill>
                <a:highlight>
                  <a:srgbClr val="FFFFFF"/>
                </a:highlight>
              </a:rPr>
              <a:t>8 weeks of the program for the students </a:t>
            </a:r>
            <a:endParaRPr sz="1200">
              <a:solidFill>
                <a:srgbClr val="000000"/>
              </a:solidFill>
              <a:highlight>
                <a:srgbClr val="FFFFFF"/>
              </a:highlight>
            </a:endParaRPr>
          </a:p>
          <a:p>
            <a:pPr indent="-304800" lvl="0" marL="457200" rtl="0" algn="l">
              <a:lnSpc>
                <a:spcPct val="115000"/>
              </a:lnSpc>
              <a:spcBef>
                <a:spcPts val="0"/>
              </a:spcBef>
              <a:spcAft>
                <a:spcPts val="0"/>
              </a:spcAft>
              <a:buClr>
                <a:srgbClr val="000000"/>
              </a:buClr>
              <a:buSzPts val="1200"/>
              <a:buChar char="●"/>
            </a:pPr>
            <a:r>
              <a:rPr lang="en-GB" sz="1200">
                <a:solidFill>
                  <a:srgbClr val="000000"/>
                </a:solidFill>
                <a:highlight>
                  <a:srgbClr val="FFFFFF"/>
                </a:highlight>
              </a:rPr>
              <a:t> Experience a section of the student curriculum</a:t>
            </a:r>
            <a:endParaRPr sz="1200">
              <a:solidFill>
                <a:srgbClr val="000000"/>
              </a:solidFill>
              <a:highlight>
                <a:srgbClr val="FFFFFF"/>
              </a:highlight>
            </a:endParaRPr>
          </a:p>
          <a:p>
            <a:pPr indent="0" lvl="0" marL="457200" rtl="0" algn="l">
              <a:lnSpc>
                <a:spcPct val="115000"/>
              </a:lnSpc>
              <a:spcBef>
                <a:spcPts val="0"/>
              </a:spcBef>
              <a:spcAft>
                <a:spcPts val="0"/>
              </a:spcAft>
              <a:buNone/>
            </a:pPr>
            <a:r>
              <a:rPr lang="en-GB" sz="1200">
                <a:solidFill>
                  <a:srgbClr val="000000"/>
                </a:solidFill>
                <a:highlight>
                  <a:srgbClr val="FFFFFF"/>
                </a:highlight>
              </a:rPr>
              <a:t>*Identifying issues around us through observation and experience </a:t>
            </a:r>
            <a:endParaRPr sz="1200">
              <a:solidFill>
                <a:srgbClr val="000000"/>
              </a:solidFill>
              <a:highlight>
                <a:srgbClr val="FFFFFF"/>
              </a:highlight>
            </a:endParaRPr>
          </a:p>
          <a:p>
            <a:pPr indent="0" lvl="0" marL="457200" rtl="0" algn="l">
              <a:lnSpc>
                <a:spcPct val="115000"/>
              </a:lnSpc>
              <a:spcBef>
                <a:spcPts val="0"/>
              </a:spcBef>
              <a:spcAft>
                <a:spcPts val="0"/>
              </a:spcAft>
              <a:buNone/>
            </a:pPr>
            <a:r>
              <a:rPr lang="en-GB" sz="1200">
                <a:solidFill>
                  <a:srgbClr val="000000"/>
                </a:solidFill>
                <a:highlight>
                  <a:srgbClr val="FFFFFF"/>
                </a:highlight>
              </a:rPr>
              <a:t>* Shortlisting problems </a:t>
            </a:r>
            <a:endParaRPr sz="1200">
              <a:solidFill>
                <a:srgbClr val="000000"/>
              </a:solidFill>
              <a:highlight>
                <a:srgbClr val="FFFFFF"/>
              </a:highlight>
            </a:endParaRPr>
          </a:p>
          <a:p>
            <a:pPr indent="0" lvl="0" marL="457200" rtl="0" algn="l">
              <a:lnSpc>
                <a:spcPct val="115000"/>
              </a:lnSpc>
              <a:spcBef>
                <a:spcPts val="0"/>
              </a:spcBef>
              <a:spcAft>
                <a:spcPts val="0"/>
              </a:spcAft>
              <a:buNone/>
            </a:pPr>
            <a:r>
              <a:rPr lang="en-GB" sz="1200">
                <a:solidFill>
                  <a:srgbClr val="000000"/>
                </a:solidFill>
                <a:highlight>
                  <a:srgbClr val="FFFFFF"/>
                </a:highlight>
              </a:rPr>
              <a:t>*Mapping it to SDGs </a:t>
            </a:r>
            <a:endParaRPr sz="1200">
              <a:solidFill>
                <a:srgbClr val="000000"/>
              </a:solidFill>
              <a:highlight>
                <a:srgbClr val="FFFFFF"/>
              </a:highlight>
            </a:endParaRPr>
          </a:p>
          <a:p>
            <a:pPr indent="0" lvl="0" marL="457200" rtl="0" algn="l">
              <a:lnSpc>
                <a:spcPct val="115000"/>
              </a:lnSpc>
              <a:spcBef>
                <a:spcPts val="0"/>
              </a:spcBef>
              <a:spcAft>
                <a:spcPts val="0"/>
              </a:spcAft>
              <a:buNone/>
            </a:pPr>
            <a:r>
              <a:rPr lang="en-GB" sz="1200">
                <a:solidFill>
                  <a:srgbClr val="000000"/>
                </a:solidFill>
                <a:highlight>
                  <a:srgbClr val="FFFFFF"/>
                </a:highlight>
              </a:rPr>
              <a:t>*</a:t>
            </a:r>
            <a:r>
              <a:rPr lang="en-GB" sz="1200">
                <a:solidFill>
                  <a:srgbClr val="000000"/>
                </a:solidFill>
              </a:rPr>
              <a:t> Problem tree analysis, Framing the problem statement and research question</a:t>
            </a:r>
            <a:endParaRPr sz="1200">
              <a:solidFill>
                <a:srgbClr val="000000"/>
              </a:solidFill>
              <a:highlight>
                <a:srgbClr val="FFFFFF"/>
              </a:highlight>
            </a:endParaRPr>
          </a:p>
          <a:p>
            <a:pPr indent="0" lvl="0" marL="0" rtl="0" algn="l">
              <a:lnSpc>
                <a:spcPct val="115000"/>
              </a:lnSpc>
              <a:spcBef>
                <a:spcPts val="0"/>
              </a:spcBef>
              <a:spcAft>
                <a:spcPts val="0"/>
              </a:spcAft>
              <a:buNone/>
            </a:pPr>
            <a:r>
              <a:t/>
            </a:r>
            <a:endParaRPr sz="1200">
              <a:solidFill>
                <a:srgbClr val="000000"/>
              </a:solidFill>
              <a:highlight>
                <a:srgbClr val="FFFFFF"/>
              </a:highlight>
            </a:endParaRPr>
          </a:p>
          <a:p>
            <a:pPr indent="-304800" lvl="0" marL="457200" rtl="0" algn="l">
              <a:lnSpc>
                <a:spcPct val="115000"/>
              </a:lnSpc>
              <a:spcBef>
                <a:spcPts val="0"/>
              </a:spcBef>
              <a:spcAft>
                <a:spcPts val="0"/>
              </a:spcAft>
              <a:buClr>
                <a:srgbClr val="000000"/>
              </a:buClr>
              <a:buSzPts val="1200"/>
              <a:buChar char="●"/>
            </a:pPr>
            <a:r>
              <a:rPr lang="en-GB" sz="1200">
                <a:solidFill>
                  <a:srgbClr val="000000"/>
                </a:solidFill>
                <a:highlight>
                  <a:srgbClr val="FFFFFF"/>
                </a:highlight>
              </a:rPr>
              <a:t>Introduction to who is a facilitator and some facilitator actions</a:t>
            </a:r>
            <a:endParaRPr sz="1200">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12"/>
          <p:cNvSpPr txBox="1"/>
          <p:nvPr>
            <p:ph type="title"/>
          </p:nvPr>
        </p:nvSpPr>
        <p:spPr>
          <a:xfrm>
            <a:off x="311700" y="3796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Mentors</a:t>
            </a:r>
            <a:endParaRPr/>
          </a:p>
        </p:txBody>
      </p:sp>
      <p:sp>
        <p:nvSpPr>
          <p:cNvPr id="947" name="Google Shape;947;p112"/>
          <p:cNvSpPr txBox="1"/>
          <p:nvPr/>
        </p:nvSpPr>
        <p:spPr>
          <a:xfrm>
            <a:off x="451275" y="1231375"/>
            <a:ext cx="7325400" cy="760500"/>
          </a:xfrm>
          <a:prstGeom prst="rect">
            <a:avLst/>
          </a:prstGeom>
          <a:noFill/>
          <a:ln>
            <a:noFill/>
          </a:ln>
        </p:spPr>
        <p:txBody>
          <a:bodyPr anchorCtr="0" anchor="t" bIns="91425" lIns="91425" spcFirstLastPara="1" rIns="91425" wrap="square" tIns="91425">
            <a:spAutoFit/>
          </a:bodyPr>
          <a:lstStyle/>
          <a:p>
            <a:pPr indent="-298450" lvl="0" marL="457200" rtl="0" algn="l">
              <a:lnSpc>
                <a:spcPct val="120000"/>
              </a:lnSpc>
              <a:spcBef>
                <a:spcPts val="0"/>
              </a:spcBef>
              <a:spcAft>
                <a:spcPts val="0"/>
              </a:spcAft>
              <a:buSzPts val="1100"/>
              <a:buChar char="-"/>
            </a:pPr>
            <a:r>
              <a:rPr lang="en-GB" sz="1100"/>
              <a:t>Each mentor gets 10-15 mentees</a:t>
            </a:r>
            <a:endParaRPr sz="1100"/>
          </a:p>
          <a:p>
            <a:pPr indent="-298450" lvl="0" marL="457200" rtl="0" algn="l">
              <a:lnSpc>
                <a:spcPct val="120000"/>
              </a:lnSpc>
              <a:spcBef>
                <a:spcPts val="0"/>
              </a:spcBef>
              <a:spcAft>
                <a:spcPts val="0"/>
              </a:spcAft>
              <a:buSzPts val="1100"/>
              <a:buChar char="-"/>
            </a:pPr>
            <a:r>
              <a:rPr lang="en-GB" sz="1100"/>
              <a:t>Students update and seek guidance from mentors for the project</a:t>
            </a:r>
            <a:endParaRPr sz="1100"/>
          </a:p>
          <a:p>
            <a:pPr indent="0" lvl="0" marL="0" rtl="0" algn="l">
              <a:lnSpc>
                <a:spcPct val="120000"/>
              </a:lnSpc>
              <a:spcBef>
                <a:spcPts val="0"/>
              </a:spcBef>
              <a:spcAft>
                <a:spcPts val="0"/>
              </a:spcAft>
              <a:buNone/>
            </a:pPr>
            <a:r>
              <a:t/>
            </a:r>
            <a:endParaRPr sz="1100"/>
          </a:p>
        </p:txBody>
      </p:sp>
      <p:pic>
        <p:nvPicPr>
          <p:cNvPr id="948" name="Google Shape;948;p112"/>
          <p:cNvPicPr preferRelativeResize="0"/>
          <p:nvPr/>
        </p:nvPicPr>
        <p:blipFill>
          <a:blip r:embed="rId3">
            <a:alphaModFix/>
          </a:blip>
          <a:stretch>
            <a:fillRect/>
          </a:stretch>
        </p:blipFill>
        <p:spPr>
          <a:xfrm>
            <a:off x="7442650" y="3348350"/>
            <a:ext cx="1447800" cy="141247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pic>
        <p:nvPicPr>
          <p:cNvPr id="953" name="Google Shape;953;p113"/>
          <p:cNvPicPr preferRelativeResize="0"/>
          <p:nvPr/>
        </p:nvPicPr>
        <p:blipFill>
          <a:blip r:embed="rId3">
            <a:alphaModFix/>
          </a:blip>
          <a:stretch>
            <a:fillRect/>
          </a:stretch>
        </p:blipFill>
        <p:spPr>
          <a:xfrm>
            <a:off x="7114050" y="2786176"/>
            <a:ext cx="1920400" cy="2127500"/>
          </a:xfrm>
          <a:prstGeom prst="rect">
            <a:avLst/>
          </a:prstGeom>
          <a:noFill/>
          <a:ln>
            <a:noFill/>
          </a:ln>
        </p:spPr>
      </p:pic>
      <p:graphicFrame>
        <p:nvGraphicFramePr>
          <p:cNvPr id="954" name="Google Shape;954;p113"/>
          <p:cNvGraphicFramePr/>
          <p:nvPr/>
        </p:nvGraphicFramePr>
        <p:xfrm>
          <a:off x="952500" y="651550"/>
          <a:ext cx="3000000" cy="3000000"/>
        </p:xfrm>
        <a:graphic>
          <a:graphicData uri="http://schemas.openxmlformats.org/drawingml/2006/table">
            <a:tbl>
              <a:tblPr>
                <a:noFill/>
                <a:tableStyleId>{751D96A3-F497-4F86-8D8D-81D706DF799E}</a:tableStyleId>
              </a:tblPr>
              <a:tblGrid>
                <a:gridCol w="3619500"/>
                <a:gridCol w="3619500"/>
              </a:tblGrid>
              <a:tr h="381000">
                <a:tc>
                  <a:txBody>
                    <a:bodyPr/>
                    <a:lstStyle/>
                    <a:p>
                      <a:pPr indent="0" lvl="0" marL="0" rtl="0" algn="ctr">
                        <a:spcBef>
                          <a:spcPts val="0"/>
                        </a:spcBef>
                        <a:spcAft>
                          <a:spcPts val="0"/>
                        </a:spcAft>
                        <a:buNone/>
                      </a:pPr>
                      <a:r>
                        <a:rPr lang="en-GB">
                          <a:latin typeface="Open Sans"/>
                          <a:ea typeface="Open Sans"/>
                          <a:cs typeface="Open Sans"/>
                          <a:sym typeface="Open Sans"/>
                        </a:rPr>
                        <a:t>Support Student </a:t>
                      </a:r>
                      <a:r>
                        <a:rPr lang="en-GB">
                          <a:latin typeface="Open Sans"/>
                          <a:ea typeface="Open Sans"/>
                          <a:cs typeface="Open Sans"/>
                          <a:sym typeface="Open Sans"/>
                        </a:rPr>
                        <a:t>Needs</a:t>
                      </a:r>
                      <a:endParaRPr>
                        <a:latin typeface="Open Sans"/>
                        <a:ea typeface="Open Sans"/>
                        <a:cs typeface="Open Sans"/>
                        <a:sym typeface="Open Sans"/>
                      </a:endParaRPr>
                    </a:p>
                  </a:txBody>
                  <a:tcPr marT="91425" marB="91425" marR="91425" marL="91425">
                    <a:solidFill>
                      <a:schemeClr val="accent3"/>
                    </a:solidFill>
                  </a:tcPr>
                </a:tc>
                <a:tc>
                  <a:txBody>
                    <a:bodyPr/>
                    <a:lstStyle/>
                    <a:p>
                      <a:pPr indent="0" lvl="0" marL="0" rtl="0" algn="ctr">
                        <a:spcBef>
                          <a:spcPts val="0"/>
                        </a:spcBef>
                        <a:spcAft>
                          <a:spcPts val="0"/>
                        </a:spcAft>
                        <a:buNone/>
                      </a:pPr>
                      <a:r>
                        <a:rPr lang="en-GB">
                          <a:latin typeface="Open Sans"/>
                          <a:ea typeface="Open Sans"/>
                          <a:cs typeface="Open Sans"/>
                          <a:sym typeface="Open Sans"/>
                        </a:rPr>
                        <a:t>Mentor Actions to support</a:t>
                      </a:r>
                      <a:endParaRPr>
                        <a:latin typeface="Open Sans"/>
                        <a:ea typeface="Open Sans"/>
                        <a:cs typeface="Open Sans"/>
                        <a:sym typeface="Open Sans"/>
                      </a:endParaRPr>
                    </a:p>
                  </a:txBody>
                  <a:tcPr marT="91425" marB="91425" marR="91425" marL="91425">
                    <a:solidFill>
                      <a:schemeClr val="accent3"/>
                    </a:solidFill>
                  </a:tcPr>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14"/>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BREAK</a:t>
            </a:r>
            <a:endParaRPr/>
          </a:p>
        </p:txBody>
      </p:sp>
      <p:sp>
        <p:nvSpPr>
          <p:cNvPr id="960" name="Google Shape;960;p114"/>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15</a:t>
            </a:r>
            <a:r>
              <a:rPr lang="en-GB"/>
              <a:t> MINS</a:t>
            </a:r>
            <a:endParaRPr/>
          </a:p>
        </p:txBody>
      </p:sp>
      <p:pic>
        <p:nvPicPr>
          <p:cNvPr id="961" name="Google Shape;961;p114"/>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4</a:t>
            </a:r>
            <a:endParaRPr/>
          </a:p>
        </p:txBody>
      </p:sp>
      <p:sp>
        <p:nvSpPr>
          <p:cNvPr id="967" name="Google Shape;967;p115"/>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a:solidFill>
                  <a:srgbClr val="000000"/>
                </a:solidFill>
              </a:rPr>
              <a:t>Participants will be able to identify issues or challenges that could come up </a:t>
            </a:r>
            <a:endParaRPr>
              <a:solidFill>
                <a:srgbClr val="000000"/>
              </a:solidFill>
            </a:endParaRPr>
          </a:p>
          <a:p>
            <a:pPr indent="0" lvl="0" marL="0" rtl="0" algn="l">
              <a:lnSpc>
                <a:spcPct val="115000"/>
              </a:lnSpc>
              <a:spcBef>
                <a:spcPts val="1200"/>
              </a:spcBef>
              <a:spcAft>
                <a:spcPts val="0"/>
              </a:spcAft>
              <a:buNone/>
            </a:pPr>
            <a:r>
              <a:rPr lang="en-GB">
                <a:solidFill>
                  <a:srgbClr val="000000"/>
                </a:solidFill>
              </a:rPr>
              <a:t>Share solutions for the problems or challenges</a:t>
            </a:r>
            <a:endParaRPr>
              <a:solidFill>
                <a:srgbClr val="000000"/>
              </a:solidFill>
            </a:endParaRPr>
          </a:p>
          <a:p>
            <a:pPr indent="0" lvl="0" marL="0" rtl="0" algn="l">
              <a:lnSpc>
                <a:spcPct val="115000"/>
              </a:lnSpc>
              <a:spcBef>
                <a:spcPts val="1200"/>
              </a:spcBef>
              <a:spcAft>
                <a:spcPts val="0"/>
              </a:spcAft>
              <a:buNone/>
            </a:pPr>
            <a:r>
              <a:rPr lang="en-GB">
                <a:solidFill>
                  <a:srgbClr val="000000"/>
                </a:solidFill>
              </a:rPr>
              <a:t>Understand the log book and grading </a:t>
            </a:r>
            <a:endParaRPr>
              <a:solidFill>
                <a:srgbClr val="000000"/>
              </a:solidFill>
            </a:endParaRPr>
          </a:p>
          <a:p>
            <a:pPr indent="0" lvl="0" marL="0" rtl="0" algn="l">
              <a:spcBef>
                <a:spcPts val="0"/>
              </a:spcBef>
              <a:spcAft>
                <a:spcPts val="1200"/>
              </a:spcAft>
              <a:buNone/>
            </a:pPr>
            <a:r>
              <a:t/>
            </a:r>
            <a:endParaRPr>
              <a:solidFill>
                <a:srgbClr val="000000"/>
              </a:solidFill>
            </a:endParaRPr>
          </a:p>
        </p:txBody>
      </p:sp>
      <p:pic>
        <p:nvPicPr>
          <p:cNvPr id="968" name="Google Shape;968;p115"/>
          <p:cNvPicPr preferRelativeResize="0"/>
          <p:nvPr/>
        </p:nvPicPr>
        <p:blipFill>
          <a:blip r:embed="rId3">
            <a:alphaModFix/>
          </a:blip>
          <a:stretch>
            <a:fillRect/>
          </a:stretch>
        </p:blipFill>
        <p:spPr>
          <a:xfrm>
            <a:off x="391550" y="3271225"/>
            <a:ext cx="933250" cy="1319425"/>
          </a:xfrm>
          <a:prstGeom prst="rect">
            <a:avLst/>
          </a:prstGeom>
          <a:noFill/>
          <a:ln>
            <a:noFill/>
          </a:ln>
        </p:spPr>
      </p:pic>
      <p:sp>
        <p:nvSpPr>
          <p:cNvPr id="969" name="Google Shape;969;p115"/>
          <p:cNvSpPr txBox="1"/>
          <p:nvPr>
            <p:ph type="title"/>
          </p:nvPr>
        </p:nvSpPr>
        <p:spPr>
          <a:xfrm>
            <a:off x="1324800" y="37173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1</a:t>
            </a:r>
            <a:r>
              <a:rPr lang="en-GB" sz="2000"/>
              <a:t>05 mins</a:t>
            </a:r>
            <a:endParaRPr sz="20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16"/>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Group sharing</a:t>
            </a:r>
            <a:endParaRPr b="0">
              <a:solidFill>
                <a:srgbClr val="1155CC"/>
              </a:solidFill>
            </a:endParaRPr>
          </a:p>
        </p:txBody>
      </p:sp>
      <p:sp>
        <p:nvSpPr>
          <p:cNvPr id="975" name="Google Shape;975;p116"/>
          <p:cNvSpPr txBox="1"/>
          <p:nvPr/>
        </p:nvSpPr>
        <p:spPr>
          <a:xfrm>
            <a:off x="2188338" y="1207713"/>
            <a:ext cx="4767300" cy="35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Top 3 needs </a:t>
            </a:r>
            <a:r>
              <a:rPr lang="en-GB" sz="1100">
                <a:solidFill>
                  <a:srgbClr val="212529"/>
                </a:solidFill>
                <a:highlight>
                  <a:srgbClr val="FFFFFF"/>
                </a:highlight>
                <a:latin typeface="Helvetica Neue"/>
                <a:ea typeface="Helvetica Neue"/>
                <a:cs typeface="Helvetica Neue"/>
                <a:sym typeface="Helvetica Neue"/>
              </a:rPr>
              <a:t>students</a:t>
            </a:r>
            <a:r>
              <a:rPr lang="en-GB" sz="1100">
                <a:solidFill>
                  <a:srgbClr val="212529"/>
                </a:solidFill>
                <a:highlight>
                  <a:srgbClr val="FFFFFF"/>
                </a:highlight>
                <a:latin typeface="Helvetica Neue"/>
                <a:ea typeface="Helvetica Neue"/>
                <a:cs typeface="Helvetica Neue"/>
                <a:sym typeface="Helvetica Neue"/>
              </a:rPr>
              <a:t> will have</a:t>
            </a:r>
            <a:endParaRPr sz="1100">
              <a:solidFill>
                <a:srgbClr val="212529"/>
              </a:solidFill>
              <a:highlight>
                <a:srgbClr val="FFFFFF"/>
              </a:highlight>
              <a:latin typeface="Helvetica Neue"/>
              <a:ea typeface="Helvetica Neue"/>
              <a:cs typeface="Helvetica Neue"/>
              <a:sym typeface="Helvetica Neue"/>
            </a:endParaRPr>
          </a:p>
        </p:txBody>
      </p:sp>
      <p:sp>
        <p:nvSpPr>
          <p:cNvPr id="976" name="Google Shape;976;p116"/>
          <p:cNvSpPr txBox="1"/>
          <p:nvPr/>
        </p:nvSpPr>
        <p:spPr>
          <a:xfrm>
            <a:off x="1327403" y="3551513"/>
            <a:ext cx="1801500" cy="104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1200">
                <a:solidFill>
                  <a:schemeClr val="accent5"/>
                </a:solidFill>
                <a:highlight>
                  <a:srgbClr val="FFFFFF"/>
                </a:highlight>
                <a:latin typeface="Open Sans"/>
                <a:ea typeface="Open Sans"/>
                <a:cs typeface="Open Sans"/>
                <a:sym typeface="Open Sans"/>
              </a:rPr>
              <a:t>Need 1</a:t>
            </a:r>
            <a:endParaRPr b="1" sz="1200">
              <a:solidFill>
                <a:schemeClr val="accent5"/>
              </a:solidFill>
              <a:highlight>
                <a:srgbClr val="FFFFFF"/>
              </a:highlight>
              <a:latin typeface="Open Sans"/>
              <a:ea typeface="Open Sans"/>
              <a:cs typeface="Open Sans"/>
              <a:sym typeface="Open Sans"/>
            </a:endParaRPr>
          </a:p>
          <a:p>
            <a:pPr indent="0" lvl="0" marL="0" rtl="0" algn="ctr">
              <a:lnSpc>
                <a:spcPct val="100000"/>
              </a:lnSpc>
              <a:spcBef>
                <a:spcPts val="1200"/>
              </a:spcBef>
              <a:spcAft>
                <a:spcPts val="0"/>
              </a:spcAft>
              <a:buNone/>
            </a:pPr>
            <a:r>
              <a:t/>
            </a:r>
            <a:endParaRPr b="1" sz="1200">
              <a:solidFill>
                <a:schemeClr val="accent5"/>
              </a:solidFill>
              <a:highlight>
                <a:srgbClr val="FFFFFF"/>
              </a:highlight>
              <a:latin typeface="Open Sans"/>
              <a:ea typeface="Open Sans"/>
              <a:cs typeface="Open Sans"/>
              <a:sym typeface="Open Sans"/>
            </a:endParaRPr>
          </a:p>
          <a:p>
            <a:pPr indent="0" lvl="0" marL="0" rtl="0" algn="ctr">
              <a:lnSpc>
                <a:spcPct val="100000"/>
              </a:lnSpc>
              <a:spcBef>
                <a:spcPts val="1200"/>
              </a:spcBef>
              <a:spcAft>
                <a:spcPts val="1200"/>
              </a:spcAft>
              <a:buNone/>
            </a:pPr>
            <a:r>
              <a:rPr b="1" lang="en-GB" sz="1200">
                <a:solidFill>
                  <a:schemeClr val="accent5"/>
                </a:solidFill>
                <a:highlight>
                  <a:srgbClr val="FFFFFF"/>
                </a:highlight>
                <a:latin typeface="Open Sans"/>
                <a:ea typeface="Open Sans"/>
                <a:cs typeface="Open Sans"/>
                <a:sym typeface="Open Sans"/>
              </a:rPr>
              <a:t>Mentor Action </a:t>
            </a:r>
            <a:endParaRPr b="1" sz="1200">
              <a:solidFill>
                <a:schemeClr val="accent5"/>
              </a:solidFill>
              <a:highlight>
                <a:srgbClr val="FFFFFF"/>
              </a:highlight>
              <a:latin typeface="Open Sans"/>
              <a:ea typeface="Open Sans"/>
              <a:cs typeface="Open Sans"/>
              <a:sym typeface="Open Sans"/>
            </a:endParaRPr>
          </a:p>
        </p:txBody>
      </p:sp>
      <p:sp>
        <p:nvSpPr>
          <p:cNvPr id="977" name="Google Shape;977;p116"/>
          <p:cNvSpPr txBox="1"/>
          <p:nvPr/>
        </p:nvSpPr>
        <p:spPr>
          <a:xfrm>
            <a:off x="3671244" y="3551513"/>
            <a:ext cx="1801500" cy="104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1200">
                <a:solidFill>
                  <a:schemeClr val="accent5"/>
                </a:solidFill>
                <a:highlight>
                  <a:srgbClr val="FFFFFF"/>
                </a:highlight>
                <a:latin typeface="Open Sans"/>
                <a:ea typeface="Open Sans"/>
                <a:cs typeface="Open Sans"/>
                <a:sym typeface="Open Sans"/>
              </a:rPr>
              <a:t>Need 2</a:t>
            </a:r>
            <a:endParaRPr b="1" sz="1200">
              <a:solidFill>
                <a:schemeClr val="accent5"/>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b="1" sz="1200">
              <a:solidFill>
                <a:schemeClr val="accent5"/>
              </a:solidFill>
              <a:highlight>
                <a:schemeClr val="lt1"/>
              </a:highlight>
              <a:latin typeface="Open Sans"/>
              <a:ea typeface="Open Sans"/>
              <a:cs typeface="Open Sans"/>
              <a:sym typeface="Open Sans"/>
            </a:endParaRPr>
          </a:p>
          <a:p>
            <a:pPr indent="0" lvl="0" marL="0" rtl="0" algn="ctr">
              <a:spcBef>
                <a:spcPts val="1200"/>
              </a:spcBef>
              <a:spcAft>
                <a:spcPts val="1200"/>
              </a:spcAft>
              <a:buNone/>
            </a:pPr>
            <a:r>
              <a:rPr b="1" lang="en-GB" sz="1200">
                <a:solidFill>
                  <a:schemeClr val="accent5"/>
                </a:solidFill>
                <a:highlight>
                  <a:schemeClr val="lt1"/>
                </a:highlight>
                <a:latin typeface="Open Sans"/>
                <a:ea typeface="Open Sans"/>
                <a:cs typeface="Open Sans"/>
                <a:sym typeface="Open Sans"/>
              </a:rPr>
              <a:t>Mentor Action</a:t>
            </a:r>
            <a:endParaRPr b="1" sz="1200">
              <a:solidFill>
                <a:schemeClr val="accent5"/>
              </a:solidFill>
              <a:highlight>
                <a:srgbClr val="FFFFFF"/>
              </a:highlight>
              <a:latin typeface="Open Sans"/>
              <a:ea typeface="Open Sans"/>
              <a:cs typeface="Open Sans"/>
              <a:sym typeface="Open Sans"/>
            </a:endParaRPr>
          </a:p>
        </p:txBody>
      </p:sp>
      <p:sp>
        <p:nvSpPr>
          <p:cNvPr id="978" name="Google Shape;978;p116"/>
          <p:cNvSpPr txBox="1"/>
          <p:nvPr/>
        </p:nvSpPr>
        <p:spPr>
          <a:xfrm>
            <a:off x="6015086" y="3551513"/>
            <a:ext cx="1801500" cy="1046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GB" sz="1200">
                <a:solidFill>
                  <a:schemeClr val="accent5"/>
                </a:solidFill>
                <a:highlight>
                  <a:srgbClr val="FFFFFF"/>
                </a:highlight>
                <a:latin typeface="Open Sans"/>
                <a:ea typeface="Open Sans"/>
                <a:cs typeface="Open Sans"/>
                <a:sym typeface="Open Sans"/>
              </a:rPr>
              <a:t>Need 3</a:t>
            </a:r>
            <a:endParaRPr b="1" sz="1200">
              <a:solidFill>
                <a:schemeClr val="accent5"/>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b="1" sz="1200">
              <a:solidFill>
                <a:schemeClr val="accent5"/>
              </a:solidFill>
              <a:highlight>
                <a:schemeClr val="lt1"/>
              </a:highlight>
              <a:latin typeface="Open Sans"/>
              <a:ea typeface="Open Sans"/>
              <a:cs typeface="Open Sans"/>
              <a:sym typeface="Open Sans"/>
            </a:endParaRPr>
          </a:p>
          <a:p>
            <a:pPr indent="0" lvl="0" marL="0" rtl="0" algn="ctr">
              <a:spcBef>
                <a:spcPts val="1200"/>
              </a:spcBef>
              <a:spcAft>
                <a:spcPts val="1200"/>
              </a:spcAft>
              <a:buNone/>
            </a:pPr>
            <a:r>
              <a:rPr b="1" lang="en-GB" sz="1200">
                <a:solidFill>
                  <a:schemeClr val="accent5"/>
                </a:solidFill>
                <a:highlight>
                  <a:schemeClr val="lt1"/>
                </a:highlight>
                <a:latin typeface="Open Sans"/>
                <a:ea typeface="Open Sans"/>
                <a:cs typeface="Open Sans"/>
                <a:sym typeface="Open Sans"/>
              </a:rPr>
              <a:t>Mentor Action</a:t>
            </a:r>
            <a:endParaRPr b="1" sz="1200">
              <a:solidFill>
                <a:schemeClr val="accent5"/>
              </a:solidFill>
              <a:highlight>
                <a:srgbClr val="FFFFFF"/>
              </a:highlight>
              <a:latin typeface="Open Sans"/>
              <a:ea typeface="Open Sans"/>
              <a:cs typeface="Open Sans"/>
              <a:sym typeface="Open Sans"/>
            </a:endParaRPr>
          </a:p>
        </p:txBody>
      </p:sp>
      <p:cxnSp>
        <p:nvCxnSpPr>
          <p:cNvPr id="979" name="Google Shape;979;p116"/>
          <p:cNvCxnSpPr>
            <a:endCxn id="978" idx="0"/>
          </p:cNvCxnSpPr>
          <p:nvPr/>
        </p:nvCxnSpPr>
        <p:spPr>
          <a:xfrm>
            <a:off x="4579136" y="2556113"/>
            <a:ext cx="2336700" cy="995400"/>
          </a:xfrm>
          <a:prstGeom prst="bentConnector2">
            <a:avLst/>
          </a:prstGeom>
          <a:noFill/>
          <a:ln cap="flat" cmpd="sng" w="9525">
            <a:solidFill>
              <a:schemeClr val="dk2"/>
            </a:solidFill>
            <a:prstDash val="solid"/>
            <a:round/>
            <a:headEnd len="med" w="med" type="none"/>
            <a:tailEnd len="med" w="med" type="none"/>
          </a:ln>
        </p:spPr>
      </p:cxnSp>
      <p:cxnSp>
        <p:nvCxnSpPr>
          <p:cNvPr id="980" name="Google Shape;980;p116"/>
          <p:cNvCxnSpPr>
            <a:stCxn id="975" idx="2"/>
            <a:endCxn id="976" idx="0"/>
          </p:cNvCxnSpPr>
          <p:nvPr/>
        </p:nvCxnSpPr>
        <p:spPr>
          <a:xfrm rot="5400000">
            <a:off x="2405088" y="1384713"/>
            <a:ext cx="1989900" cy="2343900"/>
          </a:xfrm>
          <a:prstGeom prst="bentConnector3">
            <a:avLst>
              <a:gd fmla="val 49997" name="adj1"/>
            </a:avLst>
          </a:prstGeom>
          <a:noFill/>
          <a:ln cap="flat" cmpd="sng" w="9525">
            <a:solidFill>
              <a:schemeClr val="dk2"/>
            </a:solidFill>
            <a:prstDash val="solid"/>
            <a:round/>
            <a:headEnd len="med" w="med" type="none"/>
            <a:tailEnd len="med" w="med" type="none"/>
          </a:ln>
        </p:spPr>
      </p:cxnSp>
      <p:sp>
        <p:nvSpPr>
          <p:cNvPr id="981" name="Google Shape;981;p116"/>
          <p:cNvSpPr txBox="1"/>
          <p:nvPr/>
        </p:nvSpPr>
        <p:spPr>
          <a:xfrm>
            <a:off x="4844050" y="1351575"/>
            <a:ext cx="4767300" cy="35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p:txBody>
      </p:sp>
      <p:cxnSp>
        <p:nvCxnSpPr>
          <p:cNvPr id="982" name="Google Shape;982;p116"/>
          <p:cNvCxnSpPr>
            <a:endCxn id="977" idx="0"/>
          </p:cNvCxnSpPr>
          <p:nvPr/>
        </p:nvCxnSpPr>
        <p:spPr>
          <a:xfrm rot="5400000">
            <a:off x="4064994" y="3037313"/>
            <a:ext cx="1021200" cy="7200"/>
          </a:xfrm>
          <a:prstGeom prst="bent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Role of a mentor</a:t>
            </a:r>
            <a:endParaRPr sz="2000"/>
          </a:p>
        </p:txBody>
      </p:sp>
      <p:sp>
        <p:nvSpPr>
          <p:cNvPr id="988" name="Google Shape;988;p117"/>
          <p:cNvSpPr txBox="1"/>
          <p:nvPr/>
        </p:nvSpPr>
        <p:spPr>
          <a:xfrm>
            <a:off x="401650" y="1504075"/>
            <a:ext cx="7527600" cy="36339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Assigned with 10 to 15 students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Faculty-mentor for the group</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In-charge for the learning activities of the students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Comprehensive and continuous assessment of the students.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Meet the students before they begin their projects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Handover the student curriculum and the log book template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Be available on calls for the students to ask questions/doubts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Meet them mid project to see progress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Check on log completions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Approve project completion</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Grade the project</a:t>
            </a:r>
            <a:endParaRPr sz="1500">
              <a:latin typeface="Open Sans"/>
              <a:ea typeface="Open Sans"/>
              <a:cs typeface="Open Sans"/>
              <a:sym typeface="Open Sans"/>
            </a:endParaRPr>
          </a:p>
          <a:p>
            <a:pPr indent="0" lvl="0" marL="0" rtl="0" algn="ctr">
              <a:lnSpc>
                <a:spcPct val="115000"/>
              </a:lnSpc>
              <a:spcBef>
                <a:spcPts val="1600"/>
              </a:spcBef>
              <a:spcAft>
                <a:spcPts val="0"/>
              </a:spcAft>
              <a:buNone/>
            </a:pPr>
            <a:r>
              <a:t/>
            </a:r>
            <a:endParaRPr b="1" sz="1500">
              <a:solidFill>
                <a:srgbClr val="0B7140"/>
              </a:solidFill>
              <a:latin typeface="Open Sans"/>
              <a:ea typeface="Open Sans"/>
              <a:cs typeface="Open Sans"/>
              <a:sym typeface="Open Sans"/>
            </a:endParaRPr>
          </a:p>
        </p:txBody>
      </p:sp>
      <p:pic>
        <p:nvPicPr>
          <p:cNvPr id="989" name="Google Shape;989;p117"/>
          <p:cNvPicPr preferRelativeResize="0"/>
          <p:nvPr/>
        </p:nvPicPr>
        <p:blipFill>
          <a:blip r:embed="rId3">
            <a:alphaModFix/>
          </a:blip>
          <a:stretch>
            <a:fillRect/>
          </a:stretch>
        </p:blipFill>
        <p:spPr>
          <a:xfrm>
            <a:off x="6666900" y="1304825"/>
            <a:ext cx="2324700" cy="2575403"/>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Grading the project</a:t>
            </a:r>
            <a:endParaRPr sz="2000"/>
          </a:p>
        </p:txBody>
      </p:sp>
      <p:sp>
        <p:nvSpPr>
          <p:cNvPr id="995" name="Google Shape;995;p118"/>
          <p:cNvSpPr txBox="1"/>
          <p:nvPr/>
        </p:nvSpPr>
        <p:spPr>
          <a:xfrm>
            <a:off x="577550" y="1152425"/>
            <a:ext cx="8064600" cy="337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latin typeface="Open Sans"/>
                <a:ea typeface="Open Sans"/>
                <a:cs typeface="Open Sans"/>
                <a:sym typeface="Open Sans"/>
              </a:rPr>
              <a:t>Learning outcomes</a:t>
            </a:r>
            <a:r>
              <a:rPr b="1" lang="en-GB">
                <a:latin typeface="Open Sans"/>
                <a:ea typeface="Open Sans"/>
                <a:cs typeface="Open Sans"/>
                <a:sym typeface="Open Sans"/>
              </a:rPr>
              <a:t>:</a:t>
            </a:r>
            <a:endParaRPr b="1">
              <a:latin typeface="Open Sans"/>
              <a:ea typeface="Open Sans"/>
              <a:cs typeface="Open Sans"/>
              <a:sym typeface="Open Sans"/>
            </a:endParaRPr>
          </a:p>
          <a:p>
            <a:pPr indent="0" lvl="0" marL="0" rtl="0" algn="l">
              <a:lnSpc>
                <a:spcPct val="115000"/>
              </a:lnSpc>
              <a:spcBef>
                <a:spcPts val="0"/>
              </a:spcBef>
              <a:spcAft>
                <a:spcPts val="0"/>
              </a:spcAft>
              <a:buNone/>
            </a:pPr>
            <a:r>
              <a:t/>
            </a:r>
            <a:endParaRPr b="1">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To facilitate an understanding of the issues that confronts the vulnerable / marginalized sections of the society.</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To initiate team processes with the student groups for societal change.</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To provide students an opportunity to familiarize themselves with urban / rural community they live in.</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To enable students to engage in the development of the community.</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To plan activities based on the focused groups.</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To know the ways of transforming the society through systematic programme implementation.</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The following is the evaluation methodology for awarding marks/grades.</a:t>
            </a:r>
            <a:endParaRPr>
              <a:latin typeface="Open Sans"/>
              <a:ea typeface="Open Sans"/>
              <a:cs typeface="Open Sans"/>
              <a:sym typeface="Open Sans"/>
            </a:endParaRPr>
          </a:p>
          <a:p>
            <a:pPr indent="-317500" lvl="0" marL="457200" rtl="0" algn="l">
              <a:lnSpc>
                <a:spcPct val="115000"/>
              </a:lnSpc>
              <a:spcBef>
                <a:spcPts val="0"/>
              </a:spcBef>
              <a:spcAft>
                <a:spcPts val="0"/>
              </a:spcAft>
              <a:buSzPts val="1400"/>
              <a:buFont typeface="Open Sans"/>
              <a:buChar char="●"/>
            </a:pPr>
            <a:r>
              <a:rPr lang="en-GB">
                <a:latin typeface="Open Sans"/>
                <a:ea typeface="Open Sans"/>
                <a:cs typeface="Open Sans"/>
                <a:sym typeface="Open Sans"/>
              </a:rPr>
              <a:t>There will be only internal evaluation for this internship. </a:t>
            </a:r>
            <a:endParaRPr>
              <a:latin typeface="Open Sans"/>
              <a:ea typeface="Open Sans"/>
              <a:cs typeface="Open Sans"/>
              <a:sym typeface="Open Sans"/>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grpSp>
        <p:nvGrpSpPr>
          <p:cNvPr id="1000" name="Google Shape;1000;p119"/>
          <p:cNvGrpSpPr/>
          <p:nvPr/>
        </p:nvGrpSpPr>
        <p:grpSpPr>
          <a:xfrm>
            <a:off x="3409920" y="2247025"/>
            <a:ext cx="5014816" cy="1581470"/>
            <a:chOff x="571536" y="2660934"/>
            <a:chExt cx="3786767" cy="1194193"/>
          </a:xfrm>
        </p:grpSpPr>
        <p:sp>
          <p:nvSpPr>
            <p:cNvPr id="1001" name="Google Shape;1001;p119"/>
            <p:cNvSpPr txBox="1"/>
            <p:nvPr/>
          </p:nvSpPr>
          <p:spPr>
            <a:xfrm>
              <a:off x="594503" y="2660934"/>
              <a:ext cx="3763800" cy="44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0B7140"/>
                </a:solidFill>
                <a:latin typeface="Roboto"/>
                <a:ea typeface="Roboto"/>
                <a:cs typeface="Roboto"/>
                <a:sym typeface="Roboto"/>
              </a:endParaRPr>
            </a:p>
          </p:txBody>
        </p:sp>
        <p:sp>
          <p:nvSpPr>
            <p:cNvPr id="1002" name="Google Shape;1002;p119"/>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1300"/>
                </a:spcBef>
                <a:spcAft>
                  <a:spcPts val="700"/>
                </a:spcAft>
                <a:buNone/>
              </a:pPr>
              <a:r>
                <a:t/>
              </a:r>
              <a:endParaRPr sz="1100">
                <a:solidFill>
                  <a:srgbClr val="0B7140"/>
                </a:solidFill>
                <a:latin typeface="Open Sans"/>
                <a:ea typeface="Open Sans"/>
                <a:cs typeface="Open Sans"/>
                <a:sym typeface="Open Sans"/>
              </a:endParaRPr>
            </a:p>
          </p:txBody>
        </p:sp>
      </p:grpSp>
      <p:sp>
        <p:nvSpPr>
          <p:cNvPr id="1003" name="Google Shape;1003;p119"/>
          <p:cNvSpPr txBox="1"/>
          <p:nvPr/>
        </p:nvSpPr>
        <p:spPr>
          <a:xfrm>
            <a:off x="940075" y="529850"/>
            <a:ext cx="7527600" cy="360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latin typeface="Open Sans"/>
              <a:ea typeface="Open Sans"/>
              <a:cs typeface="Open Sans"/>
              <a:sym typeface="Open Sans"/>
            </a:endParaRPr>
          </a:p>
          <a:p>
            <a:pPr indent="0" lvl="0" marL="0" rtl="0" algn="l">
              <a:lnSpc>
                <a:spcPct val="115000"/>
              </a:lnSpc>
              <a:spcBef>
                <a:spcPts val="0"/>
              </a:spcBef>
              <a:spcAft>
                <a:spcPts val="0"/>
              </a:spcAft>
              <a:buNone/>
            </a:pPr>
            <a:r>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The assessment is to be conducted for 100 marks.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The number of credits assigned is 4.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Later as per the present practice the marks are converted into grades and grade points to include finally in the SGPA and CGPA.</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The weightings shall be:</a:t>
            </a:r>
            <a:endParaRPr sz="1500">
              <a:latin typeface="Open Sans"/>
              <a:ea typeface="Open Sans"/>
              <a:cs typeface="Open Sans"/>
              <a:sym typeface="Open Sans"/>
            </a:endParaRPr>
          </a:p>
          <a:p>
            <a:pPr indent="0" lvl="0" marL="457200" rtl="0" algn="l">
              <a:lnSpc>
                <a:spcPct val="115000"/>
              </a:lnSpc>
              <a:spcBef>
                <a:spcPts val="0"/>
              </a:spcBef>
              <a:spcAft>
                <a:spcPts val="0"/>
              </a:spcAft>
              <a:buNone/>
            </a:pPr>
            <a:r>
              <a:t/>
            </a:r>
            <a:endParaRPr b="1" sz="1500">
              <a:latin typeface="Open Sans"/>
              <a:ea typeface="Open Sans"/>
              <a:cs typeface="Open Sans"/>
              <a:sym typeface="Open Sans"/>
            </a:endParaRPr>
          </a:p>
          <a:p>
            <a:pPr indent="0" lvl="0" marL="0" rtl="0" algn="l">
              <a:lnSpc>
                <a:spcPct val="115000"/>
              </a:lnSpc>
              <a:spcBef>
                <a:spcPts val="0"/>
              </a:spcBef>
              <a:spcAft>
                <a:spcPts val="0"/>
              </a:spcAft>
              <a:buNone/>
            </a:pPr>
            <a:r>
              <a:rPr b="1" lang="en-GB" sz="1500">
                <a:latin typeface="Open Sans"/>
                <a:ea typeface="Open Sans"/>
                <a:cs typeface="Open Sans"/>
                <a:sym typeface="Open Sans"/>
              </a:rPr>
              <a:t>Project Log 20%</a:t>
            </a:r>
            <a:endParaRPr b="1" sz="1500">
              <a:latin typeface="Open Sans"/>
              <a:ea typeface="Open Sans"/>
              <a:cs typeface="Open Sans"/>
              <a:sym typeface="Open Sans"/>
            </a:endParaRPr>
          </a:p>
          <a:p>
            <a:pPr indent="0" lvl="0" marL="0" rtl="0" algn="l">
              <a:lnSpc>
                <a:spcPct val="115000"/>
              </a:lnSpc>
              <a:spcBef>
                <a:spcPts val="0"/>
              </a:spcBef>
              <a:spcAft>
                <a:spcPts val="0"/>
              </a:spcAft>
              <a:buNone/>
            </a:pPr>
            <a:r>
              <a:rPr b="1" lang="en-GB" sz="1500">
                <a:latin typeface="Open Sans"/>
                <a:ea typeface="Open Sans"/>
                <a:cs typeface="Open Sans"/>
                <a:sym typeface="Open Sans"/>
              </a:rPr>
              <a:t>Project Implementation 30%</a:t>
            </a:r>
            <a:endParaRPr b="1" sz="1500">
              <a:latin typeface="Open Sans"/>
              <a:ea typeface="Open Sans"/>
              <a:cs typeface="Open Sans"/>
              <a:sym typeface="Open Sans"/>
            </a:endParaRPr>
          </a:p>
          <a:p>
            <a:pPr indent="0" lvl="0" marL="0" rtl="0" algn="l">
              <a:lnSpc>
                <a:spcPct val="115000"/>
              </a:lnSpc>
              <a:spcBef>
                <a:spcPts val="0"/>
              </a:spcBef>
              <a:spcAft>
                <a:spcPts val="0"/>
              </a:spcAft>
              <a:buNone/>
            </a:pPr>
            <a:r>
              <a:rPr b="1" lang="en-GB" sz="1500">
                <a:latin typeface="Open Sans"/>
                <a:ea typeface="Open Sans"/>
                <a:cs typeface="Open Sans"/>
                <a:sym typeface="Open Sans"/>
              </a:rPr>
              <a:t>Project report 25%,</a:t>
            </a:r>
            <a:endParaRPr b="1" sz="1500">
              <a:latin typeface="Open Sans"/>
              <a:ea typeface="Open Sans"/>
              <a:cs typeface="Open Sans"/>
              <a:sym typeface="Open Sans"/>
            </a:endParaRPr>
          </a:p>
          <a:p>
            <a:pPr indent="0" lvl="0" marL="0" rtl="0" algn="l">
              <a:lnSpc>
                <a:spcPct val="115000"/>
              </a:lnSpc>
              <a:spcBef>
                <a:spcPts val="0"/>
              </a:spcBef>
              <a:spcAft>
                <a:spcPts val="0"/>
              </a:spcAft>
              <a:buNone/>
            </a:pPr>
            <a:r>
              <a:rPr b="1" lang="en-GB" sz="1500">
                <a:latin typeface="Open Sans"/>
                <a:ea typeface="Open Sans"/>
                <a:cs typeface="Open Sans"/>
                <a:sym typeface="Open Sans"/>
              </a:rPr>
              <a:t>Presentation 25%</a:t>
            </a:r>
            <a:endParaRPr b="1" sz="1500">
              <a:latin typeface="Open Sans"/>
              <a:ea typeface="Open Sans"/>
              <a:cs typeface="Open Sans"/>
              <a:sym typeface="Open Sans"/>
            </a:endParaRPr>
          </a:p>
          <a:p>
            <a:pPr indent="0" lvl="0" marL="0" rtl="0" algn="l">
              <a:lnSpc>
                <a:spcPct val="115000"/>
              </a:lnSpc>
              <a:spcBef>
                <a:spcPts val="0"/>
              </a:spcBef>
              <a:spcAft>
                <a:spcPts val="0"/>
              </a:spcAft>
              <a:buNone/>
            </a:pPr>
            <a:r>
              <a:t/>
            </a:r>
            <a:endParaRPr sz="1500">
              <a:latin typeface="Open Sans"/>
              <a:ea typeface="Open Sans"/>
              <a:cs typeface="Open Sans"/>
              <a:sym typeface="Open Sans"/>
            </a:endParaRPr>
          </a:p>
        </p:txBody>
      </p:sp>
      <p:pic>
        <p:nvPicPr>
          <p:cNvPr id="1004" name="Google Shape;1004;p119"/>
          <p:cNvPicPr preferRelativeResize="0"/>
          <p:nvPr/>
        </p:nvPicPr>
        <p:blipFill>
          <a:blip r:embed="rId3">
            <a:alphaModFix/>
          </a:blip>
          <a:stretch>
            <a:fillRect/>
          </a:stretch>
        </p:blipFill>
        <p:spPr>
          <a:xfrm>
            <a:off x="7040375" y="2447650"/>
            <a:ext cx="1875725" cy="236067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Log Book</a:t>
            </a:r>
            <a:endParaRPr/>
          </a:p>
        </p:txBody>
      </p:sp>
      <p:sp>
        <p:nvSpPr>
          <p:cNvPr id="1010" name="Google Shape;1010;p1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Each student is required to maintain an individual logbook</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Supposed to record day to day/ weekly. </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The project log is assessed on an individual basis, thus allowing for individual members within groups to be assessed this way. The assessment will take into consideration the individual student’s involvement in the assigned work. ( Incase it is a group project)</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rPr lang="en-GB" sz="1500">
                <a:solidFill>
                  <a:srgbClr val="000000"/>
                </a:solidFill>
                <a:latin typeface="Arial"/>
                <a:ea typeface="Arial"/>
                <a:cs typeface="Arial"/>
                <a:sym typeface="Arial"/>
              </a:rPr>
              <a:t>While grading the student’s performance, using the student’s project log, the following should be taken into account -</a:t>
            </a:r>
            <a:endParaRPr sz="1500">
              <a:solidFill>
                <a:srgbClr val="000000"/>
              </a:solidFill>
              <a:latin typeface="Arial"/>
              <a:ea typeface="Arial"/>
              <a:cs typeface="Arial"/>
              <a:sym typeface="Arial"/>
            </a:endParaRPr>
          </a:p>
          <a:p>
            <a:pPr indent="0" lvl="0" marL="0" rtl="0" algn="l">
              <a:spcBef>
                <a:spcPts val="0"/>
              </a:spcBef>
              <a:spcAft>
                <a:spcPts val="0"/>
              </a:spcAft>
              <a:buNone/>
            </a:pPr>
            <a:r>
              <a:rPr lang="en-GB" sz="1500">
                <a:solidFill>
                  <a:srgbClr val="000000"/>
                </a:solidFill>
                <a:latin typeface="Arial"/>
                <a:ea typeface="Arial"/>
                <a:cs typeface="Arial"/>
                <a:sym typeface="Arial"/>
              </a:rPr>
              <a:t>a. The individual student’s effort and commitment.</a:t>
            </a:r>
            <a:endParaRPr sz="1500">
              <a:solidFill>
                <a:srgbClr val="000000"/>
              </a:solidFill>
              <a:latin typeface="Arial"/>
              <a:ea typeface="Arial"/>
              <a:cs typeface="Arial"/>
              <a:sym typeface="Arial"/>
            </a:endParaRPr>
          </a:p>
          <a:p>
            <a:pPr indent="0" lvl="0" marL="0" rtl="0" algn="l">
              <a:spcBef>
                <a:spcPts val="0"/>
              </a:spcBef>
              <a:spcAft>
                <a:spcPts val="0"/>
              </a:spcAft>
              <a:buNone/>
            </a:pPr>
            <a:r>
              <a:rPr lang="en-GB" sz="1500">
                <a:solidFill>
                  <a:srgbClr val="000000"/>
                </a:solidFill>
                <a:latin typeface="Arial"/>
                <a:ea typeface="Arial"/>
                <a:cs typeface="Arial"/>
                <a:sym typeface="Arial"/>
              </a:rPr>
              <a:t>b. The originality and quality of the work produced by the individual student.</a:t>
            </a:r>
            <a:endParaRPr sz="1500">
              <a:solidFill>
                <a:srgbClr val="000000"/>
              </a:solidFill>
              <a:latin typeface="Arial"/>
              <a:ea typeface="Arial"/>
              <a:cs typeface="Arial"/>
              <a:sym typeface="Arial"/>
            </a:endParaRPr>
          </a:p>
          <a:p>
            <a:pPr indent="0" lvl="0" marL="0" rtl="0" algn="l">
              <a:spcBef>
                <a:spcPts val="0"/>
              </a:spcBef>
              <a:spcAft>
                <a:spcPts val="0"/>
              </a:spcAft>
              <a:buNone/>
            </a:pPr>
            <a:r>
              <a:rPr lang="en-GB" sz="1500">
                <a:solidFill>
                  <a:srgbClr val="000000"/>
                </a:solidFill>
                <a:latin typeface="Arial"/>
                <a:ea typeface="Arial"/>
                <a:cs typeface="Arial"/>
                <a:sym typeface="Arial"/>
              </a:rPr>
              <a:t>c. The student’s integration and co-operation with the work assigned.</a:t>
            </a:r>
            <a:endParaRPr sz="1500">
              <a:solidFill>
                <a:srgbClr val="000000"/>
              </a:solidFill>
              <a:latin typeface="Arial"/>
              <a:ea typeface="Arial"/>
              <a:cs typeface="Arial"/>
              <a:sym typeface="Arial"/>
            </a:endParaRPr>
          </a:p>
          <a:p>
            <a:pPr indent="0" lvl="0" marL="0" rtl="0" algn="l">
              <a:spcBef>
                <a:spcPts val="0"/>
              </a:spcBef>
              <a:spcAft>
                <a:spcPts val="0"/>
              </a:spcAft>
              <a:buNone/>
            </a:pPr>
            <a:r>
              <a:rPr lang="en-GB" sz="1500">
                <a:solidFill>
                  <a:srgbClr val="000000"/>
                </a:solidFill>
                <a:latin typeface="Arial"/>
                <a:ea typeface="Arial"/>
                <a:cs typeface="Arial"/>
                <a:sym typeface="Arial"/>
              </a:rPr>
              <a:t>d. The completeness of the logbook.</a:t>
            </a:r>
            <a:endParaRPr sz="1500">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Log Book</a:t>
            </a:r>
            <a:endParaRPr/>
          </a:p>
        </p:txBody>
      </p:sp>
      <p:sp>
        <p:nvSpPr>
          <p:cNvPr id="1016" name="Google Shape;1016;p1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000000"/>
                </a:solidFill>
                <a:latin typeface="Arial"/>
                <a:ea typeface="Arial"/>
                <a:cs typeface="Arial"/>
                <a:sym typeface="Arial"/>
              </a:rPr>
              <a:t>Students will maintain two types of log</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Daily log ( which will be filled with basic details of their day to day project activities)</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Milestone log - which will appear in between the chapters for them to fill in</a:t>
            </a:r>
            <a:endParaRPr sz="15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91875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Visualise </a:t>
            </a:r>
            <a:endParaRPr/>
          </a:p>
        </p:txBody>
      </p:sp>
      <p:pic>
        <p:nvPicPr>
          <p:cNvPr id="155" name="Google Shape;155;p23"/>
          <p:cNvPicPr preferRelativeResize="0"/>
          <p:nvPr/>
        </p:nvPicPr>
        <p:blipFill>
          <a:blip r:embed="rId3">
            <a:alphaModFix/>
          </a:blip>
          <a:stretch>
            <a:fillRect/>
          </a:stretch>
        </p:blipFill>
        <p:spPr>
          <a:xfrm>
            <a:off x="152400" y="1952250"/>
            <a:ext cx="2657850" cy="2657850"/>
          </a:xfrm>
          <a:prstGeom prst="rect">
            <a:avLst/>
          </a:prstGeom>
          <a:noFill/>
          <a:ln>
            <a:noFill/>
          </a:ln>
        </p:spPr>
      </p:pic>
      <p:pic>
        <p:nvPicPr>
          <p:cNvPr id="156" name="Google Shape;156;p23"/>
          <p:cNvPicPr preferRelativeResize="0"/>
          <p:nvPr/>
        </p:nvPicPr>
        <p:blipFill>
          <a:blip r:embed="rId4">
            <a:alphaModFix/>
          </a:blip>
          <a:stretch>
            <a:fillRect/>
          </a:stretch>
        </p:blipFill>
        <p:spPr>
          <a:xfrm>
            <a:off x="6333750" y="1841325"/>
            <a:ext cx="2657850" cy="2657850"/>
          </a:xfrm>
          <a:prstGeom prst="rect">
            <a:avLst/>
          </a:prstGeom>
          <a:noFill/>
          <a:ln>
            <a:noFill/>
          </a:ln>
        </p:spPr>
      </p:pic>
      <p:pic>
        <p:nvPicPr>
          <p:cNvPr id="157" name="Google Shape;157;p23"/>
          <p:cNvPicPr preferRelativeResize="0"/>
          <p:nvPr/>
        </p:nvPicPr>
        <p:blipFill>
          <a:blip r:embed="rId5">
            <a:alphaModFix/>
          </a:blip>
          <a:stretch>
            <a:fillRect/>
          </a:stretch>
        </p:blipFill>
        <p:spPr>
          <a:xfrm>
            <a:off x="3243076" y="1799850"/>
            <a:ext cx="2657850" cy="2657850"/>
          </a:xfrm>
          <a:prstGeom prst="rect">
            <a:avLst/>
          </a:prstGeom>
          <a:noFill/>
          <a:ln>
            <a:noFill/>
          </a:ln>
        </p:spPr>
      </p:pic>
      <p:sp>
        <p:nvSpPr>
          <p:cNvPr id="158" name="Google Shape;158;p23"/>
          <p:cNvSpPr txBox="1"/>
          <p:nvPr>
            <p:ph type="title"/>
          </p:nvPr>
        </p:nvSpPr>
        <p:spPr>
          <a:xfrm>
            <a:off x="386925" y="4009525"/>
            <a:ext cx="21888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0" lang="en-GB" sz="2500">
                <a:solidFill>
                  <a:srgbClr val="1155CC"/>
                </a:solidFill>
                <a:latin typeface="Open Sans Medium"/>
                <a:ea typeface="Open Sans Medium"/>
                <a:cs typeface="Open Sans Medium"/>
                <a:sym typeface="Open Sans Medium"/>
              </a:rPr>
              <a:t>Community</a:t>
            </a:r>
            <a:endParaRPr b="0" sz="2500">
              <a:solidFill>
                <a:srgbClr val="1155CC"/>
              </a:solidFill>
              <a:latin typeface="Open Sans Medium"/>
              <a:ea typeface="Open Sans Medium"/>
              <a:cs typeface="Open Sans Medium"/>
              <a:sym typeface="Open Sans Medium"/>
            </a:endParaRPr>
          </a:p>
        </p:txBody>
      </p:sp>
      <p:sp>
        <p:nvSpPr>
          <p:cNvPr id="159" name="Google Shape;159;p23"/>
          <p:cNvSpPr txBox="1"/>
          <p:nvPr>
            <p:ph type="title"/>
          </p:nvPr>
        </p:nvSpPr>
        <p:spPr>
          <a:xfrm>
            <a:off x="3477601" y="4009525"/>
            <a:ext cx="21888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0" lang="en-GB" sz="2500">
                <a:solidFill>
                  <a:srgbClr val="1155CC"/>
                </a:solidFill>
                <a:latin typeface="Open Sans Medium"/>
                <a:ea typeface="Open Sans Medium"/>
                <a:cs typeface="Open Sans Medium"/>
                <a:sym typeface="Open Sans Medium"/>
              </a:rPr>
              <a:t>College</a:t>
            </a:r>
            <a:endParaRPr b="0" sz="2500">
              <a:solidFill>
                <a:srgbClr val="1155CC"/>
              </a:solidFill>
              <a:latin typeface="Open Sans Medium"/>
              <a:ea typeface="Open Sans Medium"/>
              <a:cs typeface="Open Sans Medium"/>
              <a:sym typeface="Open Sans Medium"/>
            </a:endParaRPr>
          </a:p>
        </p:txBody>
      </p:sp>
      <p:sp>
        <p:nvSpPr>
          <p:cNvPr id="160" name="Google Shape;160;p23"/>
          <p:cNvSpPr txBox="1"/>
          <p:nvPr>
            <p:ph type="title"/>
          </p:nvPr>
        </p:nvSpPr>
        <p:spPr>
          <a:xfrm>
            <a:off x="6568275" y="4009525"/>
            <a:ext cx="21888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0" lang="en-GB" sz="2500">
                <a:solidFill>
                  <a:srgbClr val="1155CC"/>
                </a:solidFill>
                <a:latin typeface="Open Sans Medium"/>
                <a:ea typeface="Open Sans Medium"/>
                <a:cs typeface="Open Sans Medium"/>
                <a:sym typeface="Open Sans Medium"/>
              </a:rPr>
              <a:t>Home</a:t>
            </a:r>
            <a:endParaRPr b="0" sz="2500">
              <a:solidFill>
                <a:srgbClr val="1155CC"/>
              </a:solidFill>
              <a:latin typeface="Open Sans Medium"/>
              <a:ea typeface="Open Sans Medium"/>
              <a:cs typeface="Open Sans Medium"/>
              <a:sym typeface="Open Sans Medium"/>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Log Book</a:t>
            </a:r>
            <a:endParaRPr/>
          </a:p>
        </p:txBody>
      </p:sp>
      <p:pic>
        <p:nvPicPr>
          <p:cNvPr id="1022" name="Google Shape;1022;p122"/>
          <p:cNvPicPr preferRelativeResize="0"/>
          <p:nvPr/>
        </p:nvPicPr>
        <p:blipFill>
          <a:blip r:embed="rId3">
            <a:alphaModFix/>
          </a:blip>
          <a:stretch>
            <a:fillRect/>
          </a:stretch>
        </p:blipFill>
        <p:spPr>
          <a:xfrm>
            <a:off x="3009900" y="233275"/>
            <a:ext cx="2989724" cy="4252225"/>
          </a:xfrm>
          <a:prstGeom prst="rect">
            <a:avLst/>
          </a:prstGeom>
          <a:noFill/>
          <a:ln>
            <a:noFill/>
          </a:ln>
        </p:spPr>
      </p:pic>
      <p:pic>
        <p:nvPicPr>
          <p:cNvPr id="1023" name="Google Shape;1023;p122"/>
          <p:cNvPicPr preferRelativeResize="0"/>
          <p:nvPr/>
        </p:nvPicPr>
        <p:blipFill>
          <a:blip r:embed="rId4">
            <a:alphaModFix/>
          </a:blip>
          <a:stretch>
            <a:fillRect/>
          </a:stretch>
        </p:blipFill>
        <p:spPr>
          <a:xfrm>
            <a:off x="6059150" y="233275"/>
            <a:ext cx="2989724" cy="4112716"/>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23"/>
          <p:cNvSpPr txBox="1"/>
          <p:nvPr>
            <p:ph idx="1" type="body"/>
          </p:nvPr>
        </p:nvSpPr>
        <p:spPr>
          <a:xfrm>
            <a:off x="311700" y="3376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000000"/>
                </a:solidFill>
                <a:latin typeface="Arial"/>
                <a:ea typeface="Arial"/>
                <a:cs typeface="Arial"/>
                <a:sym typeface="Arial"/>
              </a:rPr>
              <a:t>The assessment for the Community Service Project implementation shall</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include the following components and based on the entries of </a:t>
            </a:r>
            <a:r>
              <a:rPr b="1" lang="en-GB" sz="1300">
                <a:solidFill>
                  <a:schemeClr val="accent1"/>
                </a:solidFill>
              </a:rPr>
              <a:t>Project Log and</a:t>
            </a:r>
            <a:endParaRPr b="1" sz="1300">
              <a:solidFill>
                <a:schemeClr val="accent1"/>
              </a:solidFill>
            </a:endParaRPr>
          </a:p>
          <a:p>
            <a:pPr indent="0" lvl="0" marL="0" rtl="0" algn="l">
              <a:spcBef>
                <a:spcPts val="0"/>
              </a:spcBef>
              <a:spcAft>
                <a:spcPts val="0"/>
              </a:spcAft>
              <a:buNone/>
            </a:pPr>
            <a:r>
              <a:rPr b="1" lang="en-GB" sz="1300">
                <a:solidFill>
                  <a:schemeClr val="accent1"/>
                </a:solidFill>
              </a:rPr>
              <a:t>Project Report:</a:t>
            </a:r>
            <a:endParaRPr b="1" sz="1300">
              <a:solidFill>
                <a:schemeClr val="accent1"/>
              </a:solidFil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a. Orientation to the community development</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b. Conducting a baseline assessment of development needs</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c. Number and Quality of Awareness Programmes organised on beneficiary programmes and improvement in quality of life, environment and social consciousness, motivation and leadership, personality development, etc.</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d. Number and Quality of Intervention Programmes (Prevention or promotion programs that aim to promote behavioural change in defined community contexts to address social problems) organised.</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e. Follow-up Programmes suggested (Referral Services, Bringing Community</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Participation)</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GB" sz="1300">
                <a:solidFill>
                  <a:srgbClr val="000000"/>
                </a:solidFill>
                <a:latin typeface="Arial"/>
                <a:ea typeface="Arial"/>
                <a:cs typeface="Arial"/>
                <a:sym typeface="Arial"/>
              </a:rPr>
              <a:t>f. Developing short and mid-term action plans in consultation with local leadership and local government officers.</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24"/>
          <p:cNvSpPr txBox="1"/>
          <p:nvPr>
            <p:ph idx="1" type="body"/>
          </p:nvPr>
        </p:nvSpPr>
        <p:spPr>
          <a:xfrm>
            <a:off x="311700" y="723400"/>
            <a:ext cx="4802100" cy="3302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sz="1500">
                <a:solidFill>
                  <a:srgbClr val="000000"/>
                </a:solidFill>
              </a:rPr>
              <a:t>The Project Report shall be prepared as per the guidelines given in the Model</a:t>
            </a:r>
            <a:endParaRPr sz="1500">
              <a:solidFill>
                <a:srgbClr val="000000"/>
              </a:solidFill>
            </a:endParaRPr>
          </a:p>
          <a:p>
            <a:pPr indent="0" lvl="0" marL="0" rtl="0" algn="l">
              <a:spcBef>
                <a:spcPts val="0"/>
              </a:spcBef>
              <a:spcAft>
                <a:spcPts val="0"/>
              </a:spcAft>
              <a:buNone/>
            </a:pPr>
            <a:r>
              <a:rPr lang="en-GB" sz="1500">
                <a:solidFill>
                  <a:srgbClr val="000000"/>
                </a:solidFill>
              </a:rPr>
              <a:t>Project Report.</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n-GB" sz="1500">
                <a:solidFill>
                  <a:srgbClr val="000000"/>
                </a:solidFill>
              </a:rPr>
              <a:t>The Project Presentation is to be made by the student after he/she reports</a:t>
            </a:r>
            <a:endParaRPr sz="1500">
              <a:solidFill>
                <a:srgbClr val="000000"/>
              </a:solidFill>
            </a:endParaRPr>
          </a:p>
          <a:p>
            <a:pPr indent="0" lvl="0" marL="0" rtl="0" algn="l">
              <a:spcBef>
                <a:spcPts val="0"/>
              </a:spcBef>
              <a:spcAft>
                <a:spcPts val="0"/>
              </a:spcAft>
              <a:buNone/>
            </a:pPr>
            <a:r>
              <a:rPr lang="en-GB" sz="1500">
                <a:solidFill>
                  <a:srgbClr val="000000"/>
                </a:solidFill>
              </a:rPr>
              <a:t>back to the College. The components for assessment are –</a:t>
            </a:r>
            <a:endParaRPr sz="1500">
              <a:solidFill>
                <a:srgbClr val="000000"/>
              </a:solidFill>
            </a:endParaRPr>
          </a:p>
          <a:p>
            <a:pPr indent="0" lvl="0" marL="0" rtl="0" algn="l">
              <a:spcBef>
                <a:spcPts val="0"/>
              </a:spcBef>
              <a:spcAft>
                <a:spcPts val="0"/>
              </a:spcAft>
              <a:buNone/>
            </a:pPr>
            <a:r>
              <a:rPr lang="en-GB" sz="1500">
                <a:solidFill>
                  <a:srgbClr val="000000"/>
                </a:solidFill>
              </a:rPr>
              <a:t>a. assessing the involvement in the project</a:t>
            </a:r>
            <a:endParaRPr sz="1500">
              <a:solidFill>
                <a:srgbClr val="000000"/>
              </a:solidFill>
            </a:endParaRPr>
          </a:p>
          <a:p>
            <a:pPr indent="0" lvl="0" marL="0" rtl="0" algn="l">
              <a:spcBef>
                <a:spcPts val="0"/>
              </a:spcBef>
              <a:spcAft>
                <a:spcPts val="0"/>
              </a:spcAft>
              <a:buNone/>
            </a:pPr>
            <a:r>
              <a:rPr lang="en-GB" sz="1500">
                <a:solidFill>
                  <a:srgbClr val="000000"/>
                </a:solidFill>
              </a:rPr>
              <a:t>b. presentation skills</a:t>
            </a:r>
            <a:endParaRPr sz="1500">
              <a:solidFill>
                <a:srgbClr val="000000"/>
              </a:solidFill>
            </a:endParaRPr>
          </a:p>
          <a:p>
            <a:pPr indent="0" lvl="0" marL="0" rtl="0" algn="l">
              <a:spcBef>
                <a:spcPts val="0"/>
              </a:spcBef>
              <a:spcAft>
                <a:spcPts val="0"/>
              </a:spcAft>
              <a:buNone/>
            </a:pPr>
            <a:r>
              <a:rPr lang="en-GB" sz="1500">
                <a:solidFill>
                  <a:srgbClr val="000000"/>
                </a:solidFill>
              </a:rPr>
              <a:t>c. final outcome of the project as evinced by the student.</a:t>
            </a:r>
            <a:endParaRPr sz="1500">
              <a:solidFill>
                <a:srgbClr val="000000"/>
              </a:solidFill>
            </a:endParaRPr>
          </a:p>
          <a:p>
            <a:pPr indent="0" lvl="0" marL="0" rtl="0" algn="l">
              <a:spcBef>
                <a:spcPts val="0"/>
              </a:spcBef>
              <a:spcAft>
                <a:spcPts val="0"/>
              </a:spcAft>
              <a:buNone/>
            </a:pPr>
            <a:r>
              <a:rPr lang="en-GB" sz="1500">
                <a:solidFill>
                  <a:srgbClr val="000000"/>
                </a:solidFill>
              </a:rPr>
              <a:t>Example:</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1200"/>
              </a:spcAft>
              <a:buNone/>
            </a:pPr>
            <a:r>
              <a:t/>
            </a:r>
            <a:endParaRPr sz="1500">
              <a:solidFill>
                <a:srgbClr val="000000"/>
              </a:solidFill>
            </a:endParaRPr>
          </a:p>
        </p:txBody>
      </p:sp>
      <p:pic>
        <p:nvPicPr>
          <p:cNvPr id="1034" name="Google Shape;1034;p124"/>
          <p:cNvPicPr preferRelativeResize="0"/>
          <p:nvPr/>
        </p:nvPicPr>
        <p:blipFill rotWithShape="1">
          <a:blip r:embed="rId3">
            <a:alphaModFix/>
          </a:blip>
          <a:srcRect b="0" l="0" r="0" t="1361"/>
          <a:stretch/>
        </p:blipFill>
        <p:spPr>
          <a:xfrm>
            <a:off x="5113800" y="629350"/>
            <a:ext cx="3725399" cy="3539674"/>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GB"/>
              <a:t>CSP Assessment Methodology for Mentor</a:t>
            </a:r>
            <a:endParaRPr/>
          </a:p>
        </p:txBody>
      </p:sp>
      <p:sp>
        <p:nvSpPr>
          <p:cNvPr id="1040" name="Google Shape;1040;p1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00">
                <a:solidFill>
                  <a:srgbClr val="000000"/>
                </a:solidFill>
              </a:rPr>
              <a:t>The assessment is to be conducted for 100 marks. The number of credits assigned is 4. Later as per the present practice the marks are converted into grades and grade points to include finally in the SGPA and CGPA.</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n-GB" sz="1500">
                <a:solidFill>
                  <a:srgbClr val="000000"/>
                </a:solidFill>
              </a:rPr>
              <a:t>The weightings shall be:</a:t>
            </a:r>
            <a:endParaRPr i="1" sz="12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1200"/>
              </a:spcAft>
              <a:buNone/>
            </a:pPr>
            <a:r>
              <a:t/>
            </a:r>
            <a:endParaRPr sz="15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GB"/>
              <a:t>Project Log - 20%</a:t>
            </a:r>
            <a:endParaRPr/>
          </a:p>
        </p:txBody>
      </p:sp>
      <p:sp>
        <p:nvSpPr>
          <p:cNvPr id="1046" name="Google Shape;1046;p1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00">
                <a:solidFill>
                  <a:srgbClr val="000000"/>
                </a:solidFill>
              </a:rPr>
              <a:t>Each student is required to maintain an individual logbook, where he/she is supposed to record day to day activities. The project log is assessed on an individual basis, thus allowing for individual members within groups to be assessed this way. The assessment will take into consideration the individual student’s involvement in the assigned work.</a:t>
            </a:r>
            <a:endParaRPr sz="1500">
              <a:solidFill>
                <a:srgbClr val="000000"/>
              </a:solidFill>
            </a:endParaRPr>
          </a:p>
          <a:p>
            <a:pPr indent="0" lvl="0" marL="0" rtl="0" algn="just">
              <a:spcBef>
                <a:spcPts val="0"/>
              </a:spcBef>
              <a:spcAft>
                <a:spcPts val="1200"/>
              </a:spcAft>
              <a:buNone/>
            </a:pPr>
            <a:r>
              <a:t/>
            </a:r>
            <a:endParaRPr sz="1500"/>
          </a:p>
        </p:txBody>
      </p:sp>
      <p:graphicFrame>
        <p:nvGraphicFramePr>
          <p:cNvPr id="1047" name="Google Shape;1047;p126"/>
          <p:cNvGraphicFramePr/>
          <p:nvPr/>
        </p:nvGraphicFramePr>
        <p:xfrm>
          <a:off x="383375" y="2842650"/>
          <a:ext cx="3000000" cy="3000000"/>
        </p:xfrm>
        <a:graphic>
          <a:graphicData uri="http://schemas.openxmlformats.org/drawingml/2006/table">
            <a:tbl>
              <a:tblPr>
                <a:noFill/>
                <a:tableStyleId>{751D96A3-F497-4F86-8D8D-81D706DF799E}</a:tableStyleId>
              </a:tblPr>
              <a:tblGrid>
                <a:gridCol w="1675450"/>
                <a:gridCol w="1675450"/>
                <a:gridCol w="1675450"/>
                <a:gridCol w="1675450"/>
                <a:gridCol w="1675450"/>
              </a:tblGrid>
              <a:tr h="430325">
                <a:tc gridSpan="5">
                  <a:txBody>
                    <a:bodyPr/>
                    <a:lstStyle/>
                    <a:p>
                      <a:pPr indent="0" lvl="0" marL="0" rtl="0" algn="ctr">
                        <a:spcBef>
                          <a:spcPts val="0"/>
                        </a:spcBef>
                        <a:spcAft>
                          <a:spcPts val="0"/>
                        </a:spcAft>
                        <a:buNone/>
                      </a:pPr>
                      <a:r>
                        <a:rPr b="1" lang="en-GB" sz="1300">
                          <a:latin typeface="Open Sans"/>
                          <a:ea typeface="Open Sans"/>
                          <a:cs typeface="Open Sans"/>
                          <a:sym typeface="Open Sans"/>
                        </a:rPr>
                        <a:t>Project Log Assessment - 20 marks</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hMerge="1"/>
                <a:tc hMerge="1"/>
                <a:tc hMerge="1"/>
                <a:tc hMerge="1"/>
              </a:tr>
              <a:tr h="642175">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Log Book</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filled</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everyday</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Accuracy of</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Logging</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Originality</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Overall</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Quality &amp;</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Effort</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Total</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2350">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/20</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GB"/>
              <a:t>Project Implementation -30%</a:t>
            </a:r>
            <a:endParaRPr/>
          </a:p>
          <a:p>
            <a:pPr indent="0" lvl="0" marL="0" rtl="0" algn="l">
              <a:lnSpc>
                <a:spcPct val="115000"/>
              </a:lnSpc>
              <a:spcBef>
                <a:spcPts val="0"/>
              </a:spcBef>
              <a:spcAft>
                <a:spcPts val="0"/>
              </a:spcAft>
              <a:buNone/>
            </a:pPr>
            <a:r>
              <a:t/>
            </a:r>
            <a:endParaRPr/>
          </a:p>
        </p:txBody>
      </p:sp>
      <p:graphicFrame>
        <p:nvGraphicFramePr>
          <p:cNvPr id="1053" name="Google Shape;1053;p127"/>
          <p:cNvGraphicFramePr/>
          <p:nvPr/>
        </p:nvGraphicFramePr>
        <p:xfrm>
          <a:off x="526475" y="1749675"/>
          <a:ext cx="3000000" cy="3000000"/>
        </p:xfrm>
        <a:graphic>
          <a:graphicData uri="http://schemas.openxmlformats.org/drawingml/2006/table">
            <a:tbl>
              <a:tblPr>
                <a:noFill/>
                <a:tableStyleId>{751D96A3-F497-4F86-8D8D-81D706DF799E}</a:tableStyleId>
              </a:tblPr>
              <a:tblGrid>
                <a:gridCol w="1196750"/>
                <a:gridCol w="1196750"/>
                <a:gridCol w="1196750"/>
                <a:gridCol w="1196750"/>
                <a:gridCol w="1196750"/>
                <a:gridCol w="1196750"/>
                <a:gridCol w="1196750"/>
              </a:tblGrid>
              <a:tr h="430325">
                <a:tc gridSpan="7">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Project Implementation Assessment - 30 marks</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hMerge="1"/>
                <a:tc hMerge="1"/>
                <a:tc hMerge="1"/>
                <a:tc hMerge="1"/>
                <a:tc hMerge="1"/>
                <a:tc hMerge="1"/>
              </a:tr>
              <a:tr h="642175">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Focus on</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Community</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Issues</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Quality of</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Socio</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Economic</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Survey</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Quality of</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Awareness</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Programs</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(Min. 1)</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Quality of</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Intervention</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Programs</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(Min. 1)</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Quality of</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Solutions</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&amp; Action</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Plan</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Overall</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Quality</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&amp;</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rPr b="1" lang="en-GB" sz="1300">
                          <a:latin typeface="Open Sans"/>
                          <a:ea typeface="Open Sans"/>
                          <a:cs typeface="Open Sans"/>
                          <a:sym typeface="Open Sans"/>
                        </a:rPr>
                        <a:t>Effort</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Total</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2350">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/5</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/5</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/5</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/5</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/5</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/5</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300">
                          <a:solidFill>
                            <a:srgbClr val="212529"/>
                          </a:solidFill>
                          <a:latin typeface="Open Sans"/>
                          <a:ea typeface="Open Sans"/>
                          <a:cs typeface="Open Sans"/>
                          <a:sym typeface="Open Sans"/>
                        </a:rPr>
                        <a:t>/30</a:t>
                      </a:r>
                      <a:endParaRPr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GB"/>
              <a:t>Project report</a:t>
            </a:r>
            <a:r>
              <a:rPr lang="en-GB"/>
              <a:t> -25%</a:t>
            </a:r>
            <a:endParaRPr/>
          </a:p>
          <a:p>
            <a:pPr indent="0" lvl="0" marL="0" rtl="0" algn="l">
              <a:lnSpc>
                <a:spcPct val="115000"/>
              </a:lnSpc>
              <a:spcBef>
                <a:spcPts val="0"/>
              </a:spcBef>
              <a:spcAft>
                <a:spcPts val="0"/>
              </a:spcAft>
              <a:buNone/>
            </a:pPr>
            <a:r>
              <a:t/>
            </a:r>
            <a:endParaRPr/>
          </a:p>
        </p:txBody>
      </p:sp>
      <p:graphicFrame>
        <p:nvGraphicFramePr>
          <p:cNvPr id="1059" name="Google Shape;1059;p128"/>
          <p:cNvGraphicFramePr/>
          <p:nvPr/>
        </p:nvGraphicFramePr>
        <p:xfrm>
          <a:off x="981750" y="2042575"/>
          <a:ext cx="3000000" cy="3000000"/>
        </p:xfrm>
        <a:graphic>
          <a:graphicData uri="http://schemas.openxmlformats.org/drawingml/2006/table">
            <a:tbl>
              <a:tblPr>
                <a:noFill/>
                <a:tableStyleId>{751D96A3-F497-4F86-8D8D-81D706DF799E}</a:tableStyleId>
              </a:tblPr>
              <a:tblGrid>
                <a:gridCol w="1196750"/>
                <a:gridCol w="1196750"/>
                <a:gridCol w="1196750"/>
                <a:gridCol w="1196750"/>
                <a:gridCol w="1196750"/>
                <a:gridCol w="1196750"/>
              </a:tblGrid>
              <a:tr h="430325">
                <a:tc gridSpan="6">
                  <a:txBody>
                    <a:bodyPr/>
                    <a:lstStyle/>
                    <a:p>
                      <a:pPr indent="0" lvl="0" marL="0" rtl="0" algn="ctr">
                        <a:lnSpc>
                          <a:spcPct val="115000"/>
                        </a:lnSpc>
                        <a:spcBef>
                          <a:spcPts val="0"/>
                        </a:spcBef>
                        <a:spcAft>
                          <a:spcPts val="0"/>
                        </a:spcAft>
                        <a:buNone/>
                      </a:pPr>
                      <a:r>
                        <a:rPr b="1" lang="en-GB" sz="1200">
                          <a:latin typeface="Open Sans"/>
                          <a:ea typeface="Open Sans"/>
                          <a:cs typeface="Open Sans"/>
                          <a:sym typeface="Open Sans"/>
                        </a:rPr>
                        <a:t>Project Report Assessment - 25 marks</a:t>
                      </a:r>
                      <a:endParaRPr b="1" sz="12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hMerge="1"/>
                <a:tc hMerge="1"/>
                <a:tc hMerge="1"/>
                <a:tc hMerge="1"/>
                <a:tc hMerge="1"/>
              </a:tr>
              <a:tr h="642175">
                <a:tc>
                  <a:txBody>
                    <a:bodyPr/>
                    <a:lstStyle/>
                    <a:p>
                      <a:pPr indent="0" lvl="0" marL="0" rtl="0" algn="l">
                        <a:lnSpc>
                          <a:spcPct val="115000"/>
                        </a:lnSpc>
                        <a:spcBef>
                          <a:spcPts val="0"/>
                        </a:spcBef>
                        <a:spcAft>
                          <a:spcPts val="0"/>
                        </a:spcAft>
                        <a:buNone/>
                      </a:pPr>
                      <a:r>
                        <a:rPr b="1" i="1" lang="en-GB" sz="1300">
                          <a:latin typeface="Open Sans"/>
                          <a:ea typeface="Open Sans"/>
                          <a:cs typeface="Open Sans"/>
                          <a:sym typeface="Open Sans"/>
                        </a:rPr>
                        <a:t>Adherence to</a:t>
                      </a:r>
                      <a:endParaRPr b="1" i="1" sz="1300">
                        <a:latin typeface="Open Sans"/>
                        <a:ea typeface="Open Sans"/>
                        <a:cs typeface="Open Sans"/>
                        <a:sym typeface="Open Sans"/>
                      </a:endParaRPr>
                    </a:p>
                    <a:p>
                      <a:pPr indent="0" lvl="0" marL="0" rtl="0" algn="l">
                        <a:lnSpc>
                          <a:spcPct val="115000"/>
                        </a:lnSpc>
                        <a:spcBef>
                          <a:spcPts val="0"/>
                        </a:spcBef>
                        <a:spcAft>
                          <a:spcPts val="0"/>
                        </a:spcAft>
                        <a:buNone/>
                      </a:pPr>
                      <a:r>
                        <a:rPr b="1" i="1" lang="en-GB" sz="1300">
                          <a:latin typeface="Open Sans"/>
                          <a:ea typeface="Open Sans"/>
                          <a:cs typeface="Open Sans"/>
                          <a:sym typeface="Open Sans"/>
                        </a:rPr>
                        <a:t>Model Report</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t/>
                      </a:r>
                      <a:endParaRPr b="1" i="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i="1" lang="en-GB" sz="1300">
                          <a:latin typeface="Open Sans"/>
                          <a:ea typeface="Open Sans"/>
                          <a:cs typeface="Open Sans"/>
                          <a:sym typeface="Open Sans"/>
                        </a:rPr>
                        <a:t>Grammar &amp;</a:t>
                      </a:r>
                      <a:endParaRPr b="1" i="1" sz="1300">
                        <a:latin typeface="Open Sans"/>
                        <a:ea typeface="Open Sans"/>
                        <a:cs typeface="Open Sans"/>
                        <a:sym typeface="Open Sans"/>
                      </a:endParaRPr>
                    </a:p>
                    <a:p>
                      <a:pPr indent="0" lvl="0" marL="0" rtl="0" algn="l">
                        <a:lnSpc>
                          <a:spcPct val="115000"/>
                        </a:lnSpc>
                        <a:spcBef>
                          <a:spcPts val="0"/>
                        </a:spcBef>
                        <a:spcAft>
                          <a:spcPts val="0"/>
                        </a:spcAft>
                        <a:buNone/>
                      </a:pPr>
                      <a:r>
                        <a:rPr b="1" i="1" lang="en-GB" sz="1300">
                          <a:latin typeface="Open Sans"/>
                          <a:ea typeface="Open Sans"/>
                          <a:cs typeface="Open Sans"/>
                          <a:sym typeface="Open Sans"/>
                        </a:rPr>
                        <a:t>Formatting</a:t>
                      </a:r>
                      <a:endParaRPr b="1" i="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i="1" lang="en-GB" sz="1300">
                          <a:latin typeface="Open Sans"/>
                          <a:ea typeface="Open Sans"/>
                          <a:cs typeface="Open Sans"/>
                          <a:sym typeface="Open Sans"/>
                        </a:rPr>
                        <a:t>Presentation</a:t>
                      </a:r>
                      <a:endParaRPr b="1" i="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i="1" lang="en-GB" sz="1300">
                          <a:latin typeface="Open Sans"/>
                          <a:ea typeface="Open Sans"/>
                          <a:cs typeface="Open Sans"/>
                          <a:sym typeface="Open Sans"/>
                        </a:rPr>
                        <a:t>Project</a:t>
                      </a:r>
                      <a:endParaRPr b="1" i="1" sz="1300">
                        <a:latin typeface="Open Sans"/>
                        <a:ea typeface="Open Sans"/>
                        <a:cs typeface="Open Sans"/>
                        <a:sym typeface="Open Sans"/>
                      </a:endParaRPr>
                    </a:p>
                    <a:p>
                      <a:pPr indent="0" lvl="0" marL="0" rtl="0" algn="l">
                        <a:lnSpc>
                          <a:spcPct val="115000"/>
                        </a:lnSpc>
                        <a:spcBef>
                          <a:spcPts val="0"/>
                        </a:spcBef>
                        <a:spcAft>
                          <a:spcPts val="0"/>
                        </a:spcAft>
                        <a:buNone/>
                      </a:pPr>
                      <a:r>
                        <a:rPr b="1" i="1" lang="en-GB" sz="1300">
                          <a:latin typeface="Open Sans"/>
                          <a:ea typeface="Open Sans"/>
                          <a:cs typeface="Open Sans"/>
                          <a:sym typeface="Open Sans"/>
                        </a:rPr>
                        <a:t>Conclusion &amp;</a:t>
                      </a:r>
                      <a:endParaRPr b="1" i="1" sz="1300">
                        <a:latin typeface="Open Sans"/>
                        <a:ea typeface="Open Sans"/>
                        <a:cs typeface="Open Sans"/>
                        <a:sym typeface="Open Sans"/>
                      </a:endParaRPr>
                    </a:p>
                    <a:p>
                      <a:pPr indent="0" lvl="0" marL="0" rtl="0" algn="l">
                        <a:lnSpc>
                          <a:spcPct val="115000"/>
                        </a:lnSpc>
                        <a:spcBef>
                          <a:spcPts val="0"/>
                        </a:spcBef>
                        <a:spcAft>
                          <a:spcPts val="0"/>
                        </a:spcAft>
                        <a:buNone/>
                      </a:pPr>
                      <a:r>
                        <a:rPr b="1" i="1" lang="en-GB" sz="1300">
                          <a:latin typeface="Open Sans"/>
                          <a:ea typeface="Open Sans"/>
                          <a:cs typeface="Open Sans"/>
                          <a:sym typeface="Open Sans"/>
                        </a:rPr>
                        <a:t>Effectiveness</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t/>
                      </a:r>
                      <a:endParaRPr b="1" i="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GB" sz="1300">
                          <a:latin typeface="Open Sans"/>
                          <a:ea typeface="Open Sans"/>
                          <a:cs typeface="Open Sans"/>
                          <a:sym typeface="Open Sans"/>
                        </a:rPr>
                        <a:t>Overall</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rPr b="1" i="1" lang="en-GB" sz="1300">
                          <a:latin typeface="Open Sans"/>
                          <a:ea typeface="Open Sans"/>
                          <a:cs typeface="Open Sans"/>
                          <a:sym typeface="Open Sans"/>
                        </a:rPr>
                        <a:t>Quality</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rPr b="1" i="1" lang="en-GB" sz="1300">
                          <a:latin typeface="Open Sans"/>
                          <a:ea typeface="Open Sans"/>
                          <a:cs typeface="Open Sans"/>
                          <a:sym typeface="Open Sans"/>
                        </a:rPr>
                        <a:t>&amp;</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rPr b="1" i="1" lang="en-GB" sz="1300">
                          <a:latin typeface="Open Sans"/>
                          <a:ea typeface="Open Sans"/>
                          <a:cs typeface="Open Sans"/>
                          <a:sym typeface="Open Sans"/>
                        </a:rPr>
                        <a:t>Effort</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Total</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2350">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/25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060" name="Google Shape;1060;p128"/>
          <p:cNvSpPr txBox="1"/>
          <p:nvPr/>
        </p:nvSpPr>
        <p:spPr>
          <a:xfrm>
            <a:off x="400050" y="1121575"/>
            <a:ext cx="8520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latin typeface="Open Sans"/>
                <a:ea typeface="Open Sans"/>
                <a:cs typeface="Open Sans"/>
                <a:sym typeface="Open Sans"/>
              </a:rPr>
              <a:t>The Project Report shall be prepared as per the guidelines given in the Model Project Report.</a:t>
            </a:r>
            <a:endParaRPr sz="1200">
              <a:latin typeface="Open Sans"/>
              <a:ea typeface="Open Sans"/>
              <a:cs typeface="Open Sans"/>
              <a:sym typeface="Open Sans"/>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GB"/>
              <a:t>Presentation</a:t>
            </a:r>
            <a:r>
              <a:rPr lang="en-GB"/>
              <a:t> -25%</a:t>
            </a:r>
            <a:endParaRPr/>
          </a:p>
          <a:p>
            <a:pPr indent="0" lvl="0" marL="0" rtl="0" algn="l">
              <a:lnSpc>
                <a:spcPct val="115000"/>
              </a:lnSpc>
              <a:spcBef>
                <a:spcPts val="0"/>
              </a:spcBef>
              <a:spcAft>
                <a:spcPts val="0"/>
              </a:spcAft>
              <a:buNone/>
            </a:pPr>
            <a:r>
              <a:t/>
            </a:r>
            <a:endParaRPr/>
          </a:p>
        </p:txBody>
      </p:sp>
      <p:graphicFrame>
        <p:nvGraphicFramePr>
          <p:cNvPr id="1066" name="Google Shape;1066;p129"/>
          <p:cNvGraphicFramePr/>
          <p:nvPr/>
        </p:nvGraphicFramePr>
        <p:xfrm>
          <a:off x="981750" y="2042575"/>
          <a:ext cx="3000000" cy="3000000"/>
        </p:xfrm>
        <a:graphic>
          <a:graphicData uri="http://schemas.openxmlformats.org/drawingml/2006/table">
            <a:tbl>
              <a:tblPr>
                <a:noFill/>
                <a:tableStyleId>{751D96A3-F497-4F86-8D8D-81D706DF799E}</a:tableStyleId>
              </a:tblPr>
              <a:tblGrid>
                <a:gridCol w="1196750"/>
                <a:gridCol w="1196750"/>
                <a:gridCol w="1196750"/>
                <a:gridCol w="1196750"/>
                <a:gridCol w="1196750"/>
                <a:gridCol w="1196750"/>
              </a:tblGrid>
              <a:tr h="430325">
                <a:tc gridSpan="6">
                  <a:txBody>
                    <a:bodyPr/>
                    <a:lstStyle/>
                    <a:p>
                      <a:pPr indent="0" lvl="0" marL="0" rtl="0" algn="ctr">
                        <a:lnSpc>
                          <a:spcPct val="115000"/>
                        </a:lnSpc>
                        <a:spcBef>
                          <a:spcPts val="0"/>
                        </a:spcBef>
                        <a:spcAft>
                          <a:spcPts val="0"/>
                        </a:spcAft>
                        <a:buNone/>
                      </a:pPr>
                      <a:r>
                        <a:rPr b="1" i="1" lang="en-GB" sz="1300">
                          <a:latin typeface="Open Sans"/>
                          <a:ea typeface="Open Sans"/>
                          <a:cs typeface="Open Sans"/>
                          <a:sym typeface="Open Sans"/>
                        </a:rPr>
                        <a:t>Project Presentation Assessment - 25 marks</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hMerge="1"/>
                <a:tc hMerge="1"/>
                <a:tc hMerge="1"/>
                <a:tc hMerge="1"/>
                <a:tc hMerge="1"/>
              </a:tr>
              <a:tr h="642175">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Creativity</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300">
                          <a:latin typeface="Open Sans"/>
                          <a:ea typeface="Open Sans"/>
                          <a:cs typeface="Open Sans"/>
                          <a:sym typeface="Open Sans"/>
                        </a:rPr>
                        <a:t>Quality of Slides &amp; Content</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300">
                          <a:latin typeface="Open Sans"/>
                          <a:ea typeface="Open Sans"/>
                          <a:cs typeface="Open Sans"/>
                          <a:sym typeface="Open Sans"/>
                        </a:rPr>
                        <a:t>Presentation</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300">
                          <a:latin typeface="Open Sans"/>
                          <a:ea typeface="Open Sans"/>
                          <a:cs typeface="Open Sans"/>
                          <a:sym typeface="Open Sans"/>
                        </a:rPr>
                        <a:t>Answering</a:t>
                      </a:r>
                      <a:endParaRPr b="1" sz="1300">
                        <a:latin typeface="Open Sans"/>
                        <a:ea typeface="Open Sans"/>
                        <a:cs typeface="Open Sans"/>
                        <a:sym typeface="Open Sans"/>
                      </a:endParaRPr>
                    </a:p>
                    <a:p>
                      <a:pPr indent="0" lvl="0" marL="0" rtl="0" algn="l">
                        <a:lnSpc>
                          <a:spcPct val="115000"/>
                        </a:lnSpc>
                        <a:spcBef>
                          <a:spcPts val="0"/>
                        </a:spcBef>
                        <a:spcAft>
                          <a:spcPts val="0"/>
                        </a:spcAft>
                        <a:buNone/>
                      </a:pPr>
                      <a:r>
                        <a:rPr b="1" lang="en-GB" sz="1300">
                          <a:latin typeface="Open Sans"/>
                          <a:ea typeface="Open Sans"/>
                          <a:cs typeface="Open Sans"/>
                          <a:sym typeface="Open Sans"/>
                        </a:rPr>
                        <a:t>Questions</a:t>
                      </a:r>
                      <a:endParaRPr b="1" sz="1300">
                        <a:latin typeface="Open Sans"/>
                        <a:ea typeface="Open Sans"/>
                        <a:cs typeface="Open Sans"/>
                        <a:sym typeface="Open Sans"/>
                      </a:endParaRPr>
                    </a:p>
                    <a:p>
                      <a:pPr indent="0" lvl="0" marL="0" rtl="0" algn="ctr">
                        <a:lnSpc>
                          <a:spcPct val="115000"/>
                        </a:lnSpc>
                        <a:spcBef>
                          <a:spcPts val="0"/>
                        </a:spcBef>
                        <a:spcAft>
                          <a:spcPts val="0"/>
                        </a:spcAft>
                        <a:buNone/>
                      </a:pPr>
                      <a:r>
                        <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GB" sz="1300">
                          <a:latin typeface="Open Sans"/>
                          <a:ea typeface="Open Sans"/>
                          <a:cs typeface="Open Sans"/>
                          <a:sym typeface="Open Sans"/>
                        </a:rPr>
                        <a:t>Overall</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rPr b="1" i="1" lang="en-GB" sz="1300">
                          <a:latin typeface="Open Sans"/>
                          <a:ea typeface="Open Sans"/>
                          <a:cs typeface="Open Sans"/>
                          <a:sym typeface="Open Sans"/>
                        </a:rPr>
                        <a:t>Quality</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rPr b="1" i="1" lang="en-GB" sz="1300">
                          <a:latin typeface="Open Sans"/>
                          <a:ea typeface="Open Sans"/>
                          <a:cs typeface="Open Sans"/>
                          <a:sym typeface="Open Sans"/>
                        </a:rPr>
                        <a:t>&amp;</a:t>
                      </a:r>
                      <a:endParaRPr b="1" i="1" sz="1300">
                        <a:latin typeface="Open Sans"/>
                        <a:ea typeface="Open Sans"/>
                        <a:cs typeface="Open Sans"/>
                        <a:sym typeface="Open Sans"/>
                      </a:endParaRPr>
                    </a:p>
                    <a:p>
                      <a:pPr indent="0" lvl="0" marL="0" rtl="0" algn="ctr">
                        <a:lnSpc>
                          <a:spcPct val="115000"/>
                        </a:lnSpc>
                        <a:spcBef>
                          <a:spcPts val="0"/>
                        </a:spcBef>
                        <a:spcAft>
                          <a:spcPts val="0"/>
                        </a:spcAft>
                        <a:buNone/>
                      </a:pPr>
                      <a:r>
                        <a:rPr b="1" i="1" lang="en-GB" sz="1300">
                          <a:latin typeface="Open Sans"/>
                          <a:ea typeface="Open Sans"/>
                          <a:cs typeface="Open Sans"/>
                          <a:sym typeface="Open Sans"/>
                        </a:rPr>
                        <a:t>Effort</a:t>
                      </a:r>
                      <a:endParaRPr b="1" sz="1300">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300">
                          <a:latin typeface="Open Sans"/>
                          <a:ea typeface="Open Sans"/>
                          <a:cs typeface="Open Sans"/>
                          <a:sym typeface="Open Sans"/>
                        </a:rPr>
                        <a:t>Total</a:t>
                      </a:r>
                      <a:endParaRPr b="1" sz="1300">
                        <a:latin typeface="Open Sans"/>
                        <a:ea typeface="Open Sans"/>
                        <a:cs typeface="Open Sans"/>
                        <a:sym typeface="Open Sans"/>
                      </a:endParaRPr>
                    </a:p>
                    <a:p>
                      <a:pPr indent="0" lvl="0" marL="0" rtl="0" algn="ctr">
                        <a:spcBef>
                          <a:spcPts val="0"/>
                        </a:spcBef>
                        <a:spcAft>
                          <a:spcPts val="0"/>
                        </a:spcAft>
                        <a:buNone/>
                      </a:pPr>
                      <a:r>
                        <a:t/>
                      </a:r>
                      <a:endParaRPr b="1" sz="13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2350">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/25</a:t>
                      </a:r>
                      <a:endParaRPr sz="1100">
                        <a:solidFill>
                          <a:srgbClr val="212529"/>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067" name="Google Shape;1067;p129"/>
          <p:cNvSpPr txBox="1"/>
          <p:nvPr/>
        </p:nvSpPr>
        <p:spPr>
          <a:xfrm>
            <a:off x="400050" y="1121575"/>
            <a:ext cx="8520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latin typeface="Open Sans"/>
                <a:ea typeface="Open Sans"/>
                <a:cs typeface="Open Sans"/>
                <a:sym typeface="Open Sans"/>
              </a:rPr>
              <a:t>The Project Presentation is to be made by the student after he/she reports back to the College</a:t>
            </a:r>
            <a:endParaRPr sz="1200">
              <a:latin typeface="Open Sans"/>
              <a:ea typeface="Open Sans"/>
              <a:cs typeface="Open Sans"/>
              <a:sym typeface="Open Sans"/>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30"/>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Problem Solving</a:t>
            </a:r>
            <a:endParaRPr/>
          </a:p>
        </p:txBody>
      </p:sp>
      <p:sp>
        <p:nvSpPr>
          <p:cNvPr id="1073" name="Google Shape;1073;p130"/>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45</a:t>
            </a:r>
            <a:r>
              <a:rPr lang="en-GB"/>
              <a:t> MINS</a:t>
            </a:r>
            <a:endParaRPr/>
          </a:p>
        </p:txBody>
      </p:sp>
      <p:pic>
        <p:nvPicPr>
          <p:cNvPr id="1074" name="Google Shape;1074;p130"/>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31"/>
          <p:cNvSpPr/>
          <p:nvPr/>
        </p:nvSpPr>
        <p:spPr>
          <a:xfrm>
            <a:off x="3659286" y="1355530"/>
            <a:ext cx="1825500" cy="525300"/>
          </a:xfrm>
          <a:prstGeom prst="rect">
            <a:avLst/>
          </a:prstGeom>
          <a:solidFill>
            <a:srgbClr val="155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Problems Faced</a:t>
            </a:r>
            <a:endParaRPr>
              <a:solidFill>
                <a:srgbClr val="FFFFFF"/>
              </a:solidFill>
            </a:endParaRPr>
          </a:p>
        </p:txBody>
      </p:sp>
      <p:sp>
        <p:nvSpPr>
          <p:cNvPr id="1080" name="Google Shape;1080;p131"/>
          <p:cNvSpPr/>
          <p:nvPr/>
        </p:nvSpPr>
        <p:spPr>
          <a:xfrm>
            <a:off x="1652938" y="2347302"/>
            <a:ext cx="1825500" cy="525300"/>
          </a:xfrm>
          <a:prstGeom prst="rect">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Mentors</a:t>
            </a:r>
            <a:endParaRPr sz="1000">
              <a:solidFill>
                <a:srgbClr val="FFFFFF"/>
              </a:solidFill>
              <a:latin typeface="Roboto"/>
              <a:ea typeface="Roboto"/>
              <a:cs typeface="Roboto"/>
              <a:sym typeface="Roboto"/>
            </a:endParaRPr>
          </a:p>
        </p:txBody>
      </p:sp>
      <p:sp>
        <p:nvSpPr>
          <p:cNvPr id="1081" name="Google Shape;1081;p131"/>
          <p:cNvSpPr/>
          <p:nvPr/>
        </p:nvSpPr>
        <p:spPr>
          <a:xfrm>
            <a:off x="5665522" y="2347302"/>
            <a:ext cx="1825500" cy="525300"/>
          </a:xfrm>
          <a:prstGeom prst="rect">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Students</a:t>
            </a:r>
            <a:endParaRPr>
              <a:solidFill>
                <a:srgbClr val="FFFFFF"/>
              </a:solidFill>
            </a:endParaRPr>
          </a:p>
        </p:txBody>
      </p:sp>
      <p:cxnSp>
        <p:nvCxnSpPr>
          <p:cNvPr id="1082" name="Google Shape;1082;p131"/>
          <p:cNvCxnSpPr>
            <a:stCxn id="1079" idx="2"/>
            <a:endCxn id="1081" idx="0"/>
          </p:cNvCxnSpPr>
          <p:nvPr/>
        </p:nvCxnSpPr>
        <p:spPr>
          <a:xfrm flipH="1" rot="-5400000">
            <a:off x="5341836" y="1111030"/>
            <a:ext cx="466500" cy="2006100"/>
          </a:xfrm>
          <a:prstGeom prst="bentConnector3">
            <a:avLst>
              <a:gd fmla="val 49997" name="adj1"/>
            </a:avLst>
          </a:prstGeom>
          <a:noFill/>
          <a:ln cap="flat" cmpd="sng" w="9525">
            <a:solidFill>
              <a:srgbClr val="C2C2C2"/>
            </a:solidFill>
            <a:prstDash val="solid"/>
            <a:round/>
            <a:headEnd len="sm" w="sm" type="none"/>
            <a:tailEnd len="sm" w="sm" type="none"/>
          </a:ln>
        </p:spPr>
      </p:cxnSp>
      <p:cxnSp>
        <p:nvCxnSpPr>
          <p:cNvPr id="1083" name="Google Shape;1083;p131"/>
          <p:cNvCxnSpPr>
            <a:stCxn id="1080" idx="0"/>
            <a:endCxn id="1079" idx="2"/>
          </p:cNvCxnSpPr>
          <p:nvPr/>
        </p:nvCxnSpPr>
        <p:spPr>
          <a:xfrm rot="-5400000">
            <a:off x="3335638" y="1110852"/>
            <a:ext cx="466500" cy="2006400"/>
          </a:xfrm>
          <a:prstGeom prst="bentConnector3">
            <a:avLst>
              <a:gd fmla="val 49997" name="adj1"/>
            </a:avLst>
          </a:prstGeom>
          <a:noFill/>
          <a:ln cap="flat" cmpd="sng" w="9525">
            <a:solidFill>
              <a:srgbClr val="C2C2C2"/>
            </a:solidFill>
            <a:prstDash val="solid"/>
            <a:round/>
            <a:headEnd len="sm" w="sm" type="none"/>
            <a:tailEnd len="sm" w="sm" type="none"/>
          </a:ln>
        </p:spPr>
      </p:cxnSp>
      <p:sp>
        <p:nvSpPr>
          <p:cNvPr id="1084" name="Google Shape;1084;p131"/>
          <p:cNvSpPr/>
          <p:nvPr/>
        </p:nvSpPr>
        <p:spPr>
          <a:xfrm>
            <a:off x="1237800" y="2009050"/>
            <a:ext cx="2700600" cy="1555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31"/>
          <p:cNvSpPr/>
          <p:nvPr/>
        </p:nvSpPr>
        <p:spPr>
          <a:xfrm>
            <a:off x="5190675" y="1968550"/>
            <a:ext cx="2700600" cy="1555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Score problems identified  </a:t>
            </a:r>
            <a:endParaRPr b="0" sz="2700">
              <a:solidFill>
                <a:srgbClr val="1155CC"/>
              </a:solidFill>
            </a:endParaRPr>
          </a:p>
        </p:txBody>
      </p:sp>
      <p:pic>
        <p:nvPicPr>
          <p:cNvPr id="166" name="Google Shape;166;p24"/>
          <p:cNvPicPr preferRelativeResize="0"/>
          <p:nvPr/>
        </p:nvPicPr>
        <p:blipFill>
          <a:blip r:embed="rId3">
            <a:alphaModFix/>
          </a:blip>
          <a:stretch>
            <a:fillRect/>
          </a:stretch>
        </p:blipFill>
        <p:spPr>
          <a:xfrm>
            <a:off x="389650" y="1261700"/>
            <a:ext cx="8172100" cy="342322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Role of a mentor</a:t>
            </a:r>
            <a:endParaRPr sz="2000"/>
          </a:p>
        </p:txBody>
      </p:sp>
      <p:sp>
        <p:nvSpPr>
          <p:cNvPr id="1091" name="Google Shape;1091;p132"/>
          <p:cNvSpPr txBox="1"/>
          <p:nvPr/>
        </p:nvSpPr>
        <p:spPr>
          <a:xfrm>
            <a:off x="401650" y="1504075"/>
            <a:ext cx="7527600" cy="36339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Assigned with 10 to 15 students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Faculty-mentor for the group</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In-charge for the learning activities of the students </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GB" sz="1500">
                <a:latin typeface="Open Sans"/>
                <a:ea typeface="Open Sans"/>
                <a:cs typeface="Open Sans"/>
                <a:sym typeface="Open Sans"/>
              </a:rPr>
              <a:t>Comprehensive and continuous assessment of the students.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Meet the students before they begin their projects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Handover the student curriculum and the log book template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Be available on calls for the students to ask questions/doubts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Meet them mid project to see progress</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Check on log completions </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Approve project completion</a:t>
            </a:r>
            <a:endParaRPr sz="1500">
              <a:latin typeface="Open Sans"/>
              <a:ea typeface="Open Sans"/>
              <a:cs typeface="Open Sans"/>
              <a:sym typeface="Open Sans"/>
            </a:endParaRPr>
          </a:p>
          <a:p>
            <a:pPr indent="-323850" lvl="0" marL="457200" rtl="0" algn="l">
              <a:lnSpc>
                <a:spcPct val="120000"/>
              </a:lnSpc>
              <a:spcBef>
                <a:spcPts val="0"/>
              </a:spcBef>
              <a:spcAft>
                <a:spcPts val="0"/>
              </a:spcAft>
              <a:buSzPts val="1500"/>
              <a:buFont typeface="Open Sans"/>
              <a:buChar char="-"/>
            </a:pPr>
            <a:r>
              <a:rPr lang="en-GB" sz="1500">
                <a:latin typeface="Open Sans"/>
                <a:ea typeface="Open Sans"/>
                <a:cs typeface="Open Sans"/>
                <a:sym typeface="Open Sans"/>
              </a:rPr>
              <a:t>Grade the project</a:t>
            </a:r>
            <a:endParaRPr sz="1500">
              <a:latin typeface="Open Sans"/>
              <a:ea typeface="Open Sans"/>
              <a:cs typeface="Open Sans"/>
              <a:sym typeface="Open Sans"/>
            </a:endParaRPr>
          </a:p>
          <a:p>
            <a:pPr indent="0" lvl="0" marL="0" rtl="0" algn="ctr">
              <a:lnSpc>
                <a:spcPct val="115000"/>
              </a:lnSpc>
              <a:spcBef>
                <a:spcPts val="1600"/>
              </a:spcBef>
              <a:spcAft>
                <a:spcPts val="0"/>
              </a:spcAft>
              <a:buNone/>
            </a:pPr>
            <a:r>
              <a:t/>
            </a:r>
            <a:endParaRPr b="1" sz="1500">
              <a:solidFill>
                <a:srgbClr val="0B7140"/>
              </a:solidFill>
              <a:latin typeface="Open Sans"/>
              <a:ea typeface="Open Sans"/>
              <a:cs typeface="Open Sans"/>
              <a:sym typeface="Open Sans"/>
            </a:endParaRPr>
          </a:p>
        </p:txBody>
      </p:sp>
      <p:pic>
        <p:nvPicPr>
          <p:cNvPr id="1092" name="Google Shape;1092;p132"/>
          <p:cNvPicPr preferRelativeResize="0"/>
          <p:nvPr/>
        </p:nvPicPr>
        <p:blipFill>
          <a:blip r:embed="rId3">
            <a:alphaModFix/>
          </a:blip>
          <a:stretch>
            <a:fillRect/>
          </a:stretch>
        </p:blipFill>
        <p:spPr>
          <a:xfrm>
            <a:off x="6666900" y="1304825"/>
            <a:ext cx="2324700" cy="2575403"/>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Mentor </a:t>
            </a:r>
            <a:r>
              <a:rPr b="0" lang="en-GB" sz="2000">
                <a:highlight>
                  <a:srgbClr val="FFFFFF"/>
                </a:highlight>
                <a:latin typeface="Open Sans"/>
                <a:ea typeface="Open Sans"/>
                <a:cs typeface="Open Sans"/>
                <a:sym typeface="Open Sans"/>
              </a:rPr>
              <a:t>Challenges</a:t>
            </a:r>
            <a:endParaRPr sz="2000"/>
          </a:p>
        </p:txBody>
      </p:sp>
      <p:sp>
        <p:nvSpPr>
          <p:cNvPr id="1098" name="Google Shape;1098;p133"/>
          <p:cNvSpPr txBox="1"/>
          <p:nvPr/>
        </p:nvSpPr>
        <p:spPr>
          <a:xfrm>
            <a:off x="401650" y="1504075"/>
            <a:ext cx="7527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1500">
              <a:solidFill>
                <a:srgbClr val="0B7140"/>
              </a:solidFill>
              <a:latin typeface="Open Sans"/>
              <a:ea typeface="Open Sans"/>
              <a:cs typeface="Open Sans"/>
              <a:sym typeface="Open Sans"/>
            </a:endParaRPr>
          </a:p>
        </p:txBody>
      </p:sp>
      <p:sp>
        <p:nvSpPr>
          <p:cNvPr id="1099" name="Google Shape;1099;p133"/>
          <p:cNvSpPr txBox="1"/>
          <p:nvPr>
            <p:ph type="title"/>
          </p:nvPr>
        </p:nvSpPr>
        <p:spPr>
          <a:xfrm>
            <a:off x="4628900" y="521225"/>
            <a:ext cx="36924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Solutions</a:t>
            </a:r>
            <a:endParaRPr sz="2000"/>
          </a:p>
        </p:txBody>
      </p:sp>
      <p:pic>
        <p:nvPicPr>
          <p:cNvPr id="1100" name="Google Shape;1100;p133"/>
          <p:cNvPicPr preferRelativeResize="0"/>
          <p:nvPr/>
        </p:nvPicPr>
        <p:blipFill>
          <a:blip r:embed="rId3">
            <a:alphaModFix/>
          </a:blip>
          <a:stretch>
            <a:fillRect/>
          </a:stretch>
        </p:blipFill>
        <p:spPr>
          <a:xfrm>
            <a:off x="152400" y="3233800"/>
            <a:ext cx="1889575" cy="1757300"/>
          </a:xfrm>
          <a:prstGeom prst="rect">
            <a:avLst/>
          </a:prstGeom>
          <a:noFill/>
          <a:ln>
            <a:noFill/>
          </a:ln>
        </p:spPr>
      </p:pic>
      <p:pic>
        <p:nvPicPr>
          <p:cNvPr id="1101" name="Google Shape;1101;p133"/>
          <p:cNvPicPr preferRelativeResize="0"/>
          <p:nvPr/>
        </p:nvPicPr>
        <p:blipFill>
          <a:blip r:embed="rId4">
            <a:alphaModFix/>
          </a:blip>
          <a:stretch>
            <a:fillRect/>
          </a:stretch>
        </p:blipFill>
        <p:spPr>
          <a:xfrm>
            <a:off x="4628903" y="3406762"/>
            <a:ext cx="1097725" cy="1411376"/>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Student</a:t>
            </a:r>
            <a:r>
              <a:rPr b="0" lang="en-GB" sz="2000">
                <a:highlight>
                  <a:srgbClr val="FFFFFF"/>
                </a:highlight>
                <a:latin typeface="Open Sans"/>
                <a:ea typeface="Open Sans"/>
                <a:cs typeface="Open Sans"/>
                <a:sym typeface="Open Sans"/>
              </a:rPr>
              <a:t> </a:t>
            </a:r>
            <a:r>
              <a:rPr b="0" lang="en-GB" sz="2000">
                <a:highlight>
                  <a:srgbClr val="FFFFFF"/>
                </a:highlight>
                <a:latin typeface="Open Sans"/>
                <a:ea typeface="Open Sans"/>
                <a:cs typeface="Open Sans"/>
                <a:sym typeface="Open Sans"/>
              </a:rPr>
              <a:t>Challenges</a:t>
            </a:r>
            <a:endParaRPr sz="2000"/>
          </a:p>
        </p:txBody>
      </p:sp>
      <p:sp>
        <p:nvSpPr>
          <p:cNvPr id="1107" name="Google Shape;1107;p134"/>
          <p:cNvSpPr txBox="1"/>
          <p:nvPr/>
        </p:nvSpPr>
        <p:spPr>
          <a:xfrm>
            <a:off x="401650" y="1504075"/>
            <a:ext cx="7527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1500">
              <a:solidFill>
                <a:srgbClr val="0B7140"/>
              </a:solidFill>
              <a:latin typeface="Open Sans"/>
              <a:ea typeface="Open Sans"/>
              <a:cs typeface="Open Sans"/>
              <a:sym typeface="Open Sans"/>
            </a:endParaRPr>
          </a:p>
        </p:txBody>
      </p:sp>
      <p:sp>
        <p:nvSpPr>
          <p:cNvPr id="1108" name="Google Shape;1108;p134"/>
          <p:cNvSpPr txBox="1"/>
          <p:nvPr>
            <p:ph type="title"/>
          </p:nvPr>
        </p:nvSpPr>
        <p:spPr>
          <a:xfrm>
            <a:off x="4628900" y="521225"/>
            <a:ext cx="36924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Solutions</a:t>
            </a:r>
            <a:endParaRPr sz="2000"/>
          </a:p>
        </p:txBody>
      </p:sp>
      <p:pic>
        <p:nvPicPr>
          <p:cNvPr id="1109" name="Google Shape;1109;p134"/>
          <p:cNvPicPr preferRelativeResize="0"/>
          <p:nvPr/>
        </p:nvPicPr>
        <p:blipFill>
          <a:blip r:embed="rId3">
            <a:alphaModFix/>
          </a:blip>
          <a:stretch>
            <a:fillRect/>
          </a:stretch>
        </p:blipFill>
        <p:spPr>
          <a:xfrm>
            <a:off x="152400" y="3233800"/>
            <a:ext cx="1889575" cy="1757300"/>
          </a:xfrm>
          <a:prstGeom prst="rect">
            <a:avLst/>
          </a:prstGeom>
          <a:noFill/>
          <a:ln>
            <a:noFill/>
          </a:ln>
        </p:spPr>
      </p:pic>
      <p:pic>
        <p:nvPicPr>
          <p:cNvPr id="1110" name="Google Shape;1110;p134"/>
          <p:cNvPicPr preferRelativeResize="0"/>
          <p:nvPr/>
        </p:nvPicPr>
        <p:blipFill>
          <a:blip r:embed="rId4">
            <a:alphaModFix/>
          </a:blip>
          <a:stretch>
            <a:fillRect/>
          </a:stretch>
        </p:blipFill>
        <p:spPr>
          <a:xfrm>
            <a:off x="4628903" y="3406762"/>
            <a:ext cx="1097725" cy="1411376"/>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35"/>
          <p:cNvSpPr txBox="1"/>
          <p:nvPr>
            <p:ph type="title"/>
          </p:nvPr>
        </p:nvSpPr>
        <p:spPr>
          <a:xfrm>
            <a:off x="416475" y="243207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Sharing</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Recall</a:t>
            </a:r>
            <a:endParaRPr/>
          </a:p>
        </p:txBody>
      </p:sp>
      <p:sp>
        <p:nvSpPr>
          <p:cNvPr id="1121" name="Google Shape;1121;p136"/>
          <p:cNvSpPr txBox="1"/>
          <p:nvPr>
            <p:ph idx="1" type="body"/>
          </p:nvPr>
        </p:nvSpPr>
        <p:spPr>
          <a:xfrm>
            <a:off x="311700" y="1266325"/>
            <a:ext cx="7617000" cy="3302700"/>
          </a:xfrm>
          <a:prstGeom prst="rect">
            <a:avLst/>
          </a:prstGeom>
        </p:spPr>
        <p:txBody>
          <a:bodyPr anchorCtr="0" anchor="t" bIns="91425" lIns="91425" spcFirstLastPara="1" rIns="91425" wrap="square" tIns="91425">
            <a:normAutofit/>
          </a:bodyPr>
          <a:lstStyle/>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Case studies</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Map the key stakeholders </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Prepare a survey questionnaire based on the research methodology decided</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Look at tools needed for data analysis for </a:t>
            </a:r>
            <a:r>
              <a:rPr lang="en-GB" sz="1300">
                <a:solidFill>
                  <a:srgbClr val="000000"/>
                </a:solidFill>
              </a:rPr>
              <a:t>Survey reporting</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How to analyze data and draw conclusions or next action items </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Role of a mentor , requirements of students</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Introduction to grading system and log book design</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Problem solving mentor and student issues/challenges</a:t>
            </a:r>
            <a:endParaRPr sz="1900">
              <a:solidFill>
                <a:srgbClr val="000000"/>
              </a:solidFill>
            </a:endParaRPr>
          </a:p>
        </p:txBody>
      </p:sp>
      <p:pic>
        <p:nvPicPr>
          <p:cNvPr id="1122" name="Google Shape;1122;p136"/>
          <p:cNvPicPr preferRelativeResize="0"/>
          <p:nvPr/>
        </p:nvPicPr>
        <p:blipFill>
          <a:blip r:embed="rId3">
            <a:alphaModFix/>
          </a:blip>
          <a:stretch>
            <a:fillRect/>
          </a:stretch>
        </p:blipFill>
        <p:spPr>
          <a:xfrm>
            <a:off x="7928700" y="3301687"/>
            <a:ext cx="1509050" cy="2134362"/>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1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Closing</a:t>
            </a:r>
            <a:endParaRPr/>
          </a:p>
        </p:txBody>
      </p:sp>
      <p:sp>
        <p:nvSpPr>
          <p:cNvPr id="1128" name="Google Shape;1128;p13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2000">
                <a:solidFill>
                  <a:srgbClr val="000000"/>
                </a:solidFill>
                <a:highlight>
                  <a:srgbClr val="FFFFFF"/>
                </a:highlight>
              </a:rPr>
              <a:t>Poll: Energy level rate from 1-5, 1 being low and 5 being high</a:t>
            </a:r>
            <a:endParaRPr sz="11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2000">
              <a:solidFill>
                <a:srgbClr val="000000"/>
              </a:solidFill>
            </a:endParaRPr>
          </a:p>
          <a:p>
            <a:pPr indent="0" lvl="0" marL="0" rtl="0" algn="l">
              <a:lnSpc>
                <a:spcPct val="115000"/>
              </a:lnSpc>
              <a:spcBef>
                <a:spcPts val="0"/>
              </a:spcBef>
              <a:spcAft>
                <a:spcPts val="0"/>
              </a:spcAft>
              <a:buNone/>
            </a:pPr>
            <a:r>
              <a:t/>
            </a:r>
            <a:endParaRPr sz="2000">
              <a:solidFill>
                <a:srgbClr val="000000"/>
              </a:solidFill>
              <a:highlight>
                <a:srgbClr val="FFFFFF"/>
              </a:highlight>
            </a:endParaRPr>
          </a:p>
          <a:p>
            <a:pPr indent="0" lvl="0" marL="0" rtl="0" algn="l">
              <a:spcBef>
                <a:spcPts val="0"/>
              </a:spcBef>
              <a:spcAft>
                <a:spcPts val="0"/>
              </a:spcAft>
              <a:buNone/>
            </a:pPr>
            <a:r>
              <a:t/>
            </a:r>
            <a:endParaRPr sz="2000"/>
          </a:p>
          <a:p>
            <a:pPr indent="0" lvl="0" marL="0" rtl="0" algn="l">
              <a:spcBef>
                <a:spcPts val="1200"/>
              </a:spcBef>
              <a:spcAft>
                <a:spcPts val="1200"/>
              </a:spcAft>
              <a:buNone/>
            </a:pPr>
            <a:r>
              <a:rPr lang="en-GB" sz="2000">
                <a:solidFill>
                  <a:srgbClr val="000000"/>
                </a:solidFill>
              </a:rPr>
              <a:t>Feedback form</a:t>
            </a:r>
            <a:r>
              <a:rPr lang="en-GB" sz="2000">
                <a:solidFill>
                  <a:srgbClr val="000000"/>
                </a:solidFill>
              </a:rPr>
              <a:t>: </a:t>
            </a:r>
            <a:endParaRPr sz="2000">
              <a:solidFill>
                <a:srgbClr val="0000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138"/>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QnA</a:t>
            </a:r>
            <a:endParaRPr/>
          </a:p>
        </p:txBody>
      </p:sp>
      <p:sp>
        <p:nvSpPr>
          <p:cNvPr id="1134" name="Google Shape;1134;p138"/>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10 MINS</a:t>
            </a:r>
            <a:endParaRPr/>
          </a:p>
        </p:txBody>
      </p:sp>
      <p:pic>
        <p:nvPicPr>
          <p:cNvPr id="1135" name="Google Shape;1135;p138"/>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39"/>
          <p:cNvSpPr txBox="1"/>
          <p:nvPr>
            <p:ph type="title"/>
          </p:nvPr>
        </p:nvSpPr>
        <p:spPr>
          <a:xfrm>
            <a:off x="377125" y="242667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See You next session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5"/>
          <p:cNvPicPr preferRelativeResize="0"/>
          <p:nvPr/>
        </p:nvPicPr>
        <p:blipFill>
          <a:blip r:embed="rId3">
            <a:alphaModFix/>
          </a:blip>
          <a:stretch>
            <a:fillRect/>
          </a:stretch>
        </p:blipFill>
        <p:spPr>
          <a:xfrm>
            <a:off x="-363375" y="43150"/>
            <a:ext cx="4689149" cy="4689149"/>
          </a:xfrm>
          <a:prstGeom prst="rect">
            <a:avLst/>
          </a:prstGeom>
          <a:noFill/>
          <a:ln>
            <a:noFill/>
          </a:ln>
        </p:spPr>
      </p:pic>
      <p:sp>
        <p:nvSpPr>
          <p:cNvPr id="172" name="Google Shape;172;p25"/>
          <p:cNvSpPr txBox="1"/>
          <p:nvPr>
            <p:ph type="title"/>
          </p:nvPr>
        </p:nvSpPr>
        <p:spPr>
          <a:xfrm>
            <a:off x="3230113" y="2784150"/>
            <a:ext cx="2598300" cy="707400"/>
          </a:xfrm>
          <a:prstGeom prst="rect">
            <a:avLst/>
          </a:prstGeom>
        </p:spPr>
        <p:txBody>
          <a:bodyPr anchorCtr="0" anchor="t" bIns="91425" lIns="91425" spcFirstLastPara="1" rIns="91425" wrap="square" tIns="91425">
            <a:normAutofit/>
          </a:bodyPr>
          <a:lstStyle/>
          <a:p>
            <a:pPr indent="-370840" lvl="0" marL="457200" rtl="0" algn="ctr">
              <a:spcBef>
                <a:spcPts val="0"/>
              </a:spcBef>
              <a:spcAft>
                <a:spcPts val="0"/>
              </a:spcAft>
              <a:buSzPts val="2240"/>
              <a:buAutoNum type="arabicPeriod"/>
            </a:pPr>
            <a:r>
              <a:rPr lang="en-GB" sz="2240"/>
              <a:t>Identified Problem</a:t>
            </a:r>
            <a:endParaRPr sz="2240"/>
          </a:p>
        </p:txBody>
      </p:sp>
      <p:sp>
        <p:nvSpPr>
          <p:cNvPr id="173" name="Google Shape;173;p25"/>
          <p:cNvSpPr txBox="1"/>
          <p:nvPr>
            <p:ph type="title"/>
          </p:nvPr>
        </p:nvSpPr>
        <p:spPr>
          <a:xfrm>
            <a:off x="3230113" y="951700"/>
            <a:ext cx="25983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GB" sz="2240"/>
              <a:t>3. Effects </a:t>
            </a:r>
            <a:r>
              <a:rPr lang="en-GB" sz="1500">
                <a:solidFill>
                  <a:srgbClr val="1155CC"/>
                </a:solidFill>
              </a:rPr>
              <a:t>(10 mins)</a:t>
            </a:r>
            <a:endParaRPr sz="2240"/>
          </a:p>
        </p:txBody>
      </p:sp>
      <p:sp>
        <p:nvSpPr>
          <p:cNvPr id="174" name="Google Shape;174;p25"/>
          <p:cNvSpPr txBox="1"/>
          <p:nvPr>
            <p:ph type="title"/>
          </p:nvPr>
        </p:nvSpPr>
        <p:spPr>
          <a:xfrm>
            <a:off x="3230113" y="3690625"/>
            <a:ext cx="25983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GB" sz="2240"/>
              <a:t>2. Causes </a:t>
            </a:r>
            <a:r>
              <a:rPr lang="en-GB" sz="1500">
                <a:solidFill>
                  <a:srgbClr val="1155CC"/>
                </a:solidFill>
              </a:rPr>
              <a:t>(10 mins)</a:t>
            </a:r>
            <a:endParaRPr sz="1500">
              <a:solidFill>
                <a:srgbClr val="1155CC"/>
              </a:solidFill>
            </a:endParaRPr>
          </a:p>
        </p:txBody>
      </p:sp>
      <p:cxnSp>
        <p:nvCxnSpPr>
          <p:cNvPr id="175" name="Google Shape;175;p25"/>
          <p:cNvCxnSpPr/>
          <p:nvPr/>
        </p:nvCxnSpPr>
        <p:spPr>
          <a:xfrm>
            <a:off x="3544725" y="1434150"/>
            <a:ext cx="2113500" cy="0"/>
          </a:xfrm>
          <a:prstGeom prst="straightConnector1">
            <a:avLst/>
          </a:prstGeom>
          <a:noFill/>
          <a:ln cap="flat" cmpd="sng" w="9525">
            <a:solidFill>
              <a:schemeClr val="dk2"/>
            </a:solidFill>
            <a:prstDash val="solid"/>
            <a:round/>
            <a:headEnd len="med" w="med" type="none"/>
            <a:tailEnd len="med" w="med" type="triangle"/>
          </a:ln>
        </p:spPr>
      </p:cxnSp>
      <p:cxnSp>
        <p:nvCxnSpPr>
          <p:cNvPr id="176" name="Google Shape;176;p25"/>
          <p:cNvCxnSpPr/>
          <p:nvPr/>
        </p:nvCxnSpPr>
        <p:spPr>
          <a:xfrm>
            <a:off x="3544725" y="3322600"/>
            <a:ext cx="2113500" cy="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p25"/>
          <p:cNvCxnSpPr/>
          <p:nvPr/>
        </p:nvCxnSpPr>
        <p:spPr>
          <a:xfrm>
            <a:off x="3544725" y="4186675"/>
            <a:ext cx="2113500" cy="0"/>
          </a:xfrm>
          <a:prstGeom prst="straightConnector1">
            <a:avLst/>
          </a:prstGeom>
          <a:noFill/>
          <a:ln cap="flat" cmpd="sng" w="9525">
            <a:solidFill>
              <a:schemeClr val="dk2"/>
            </a:solidFill>
            <a:prstDash val="solid"/>
            <a:round/>
            <a:headEnd len="med" w="med" type="none"/>
            <a:tailEnd len="med" w="med" type="triangle"/>
          </a:ln>
        </p:spPr>
      </p:cxnSp>
      <p:sp>
        <p:nvSpPr>
          <p:cNvPr id="178" name="Google Shape;178;p25"/>
          <p:cNvSpPr txBox="1"/>
          <p:nvPr>
            <p:ph type="title"/>
          </p:nvPr>
        </p:nvSpPr>
        <p:spPr>
          <a:xfrm>
            <a:off x="6392600" y="45504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340"/>
              <a:t>Problem Tree Analysis</a:t>
            </a:r>
            <a:endParaRPr b="0" sz="1530">
              <a:solidFill>
                <a:srgbClr val="1155CC"/>
              </a:solidFill>
            </a:endParaRPr>
          </a:p>
        </p:txBody>
      </p:sp>
      <p:sp>
        <p:nvSpPr>
          <p:cNvPr id="179" name="Google Shape;179;p25"/>
          <p:cNvSpPr txBox="1"/>
          <p:nvPr>
            <p:ph type="title"/>
          </p:nvPr>
        </p:nvSpPr>
        <p:spPr>
          <a:xfrm>
            <a:off x="5734413" y="1080450"/>
            <a:ext cx="25983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0" lang="en-GB" sz="2240">
                <a:solidFill>
                  <a:schemeClr val="accent5"/>
                </a:solidFill>
              </a:rPr>
              <a:t>Branches</a:t>
            </a:r>
            <a:endParaRPr b="0" sz="2240">
              <a:solidFill>
                <a:schemeClr val="accent5"/>
              </a:solidFill>
            </a:endParaRPr>
          </a:p>
        </p:txBody>
      </p:sp>
      <p:sp>
        <p:nvSpPr>
          <p:cNvPr id="180" name="Google Shape;180;p25"/>
          <p:cNvSpPr txBox="1"/>
          <p:nvPr>
            <p:ph type="title"/>
          </p:nvPr>
        </p:nvSpPr>
        <p:spPr>
          <a:xfrm>
            <a:off x="5734413" y="2968900"/>
            <a:ext cx="25983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0" lang="en-GB" sz="2240">
                <a:solidFill>
                  <a:schemeClr val="accent5"/>
                </a:solidFill>
              </a:rPr>
              <a:t>Main Trunk</a:t>
            </a:r>
            <a:endParaRPr b="0" sz="2240">
              <a:solidFill>
                <a:schemeClr val="accent5"/>
              </a:solidFill>
            </a:endParaRPr>
          </a:p>
        </p:txBody>
      </p:sp>
      <p:sp>
        <p:nvSpPr>
          <p:cNvPr id="181" name="Google Shape;181;p25"/>
          <p:cNvSpPr txBox="1"/>
          <p:nvPr>
            <p:ph type="title"/>
          </p:nvPr>
        </p:nvSpPr>
        <p:spPr>
          <a:xfrm>
            <a:off x="5734413" y="3832975"/>
            <a:ext cx="25983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0" lang="en-GB" sz="2240">
                <a:solidFill>
                  <a:schemeClr val="accent5"/>
                </a:solidFill>
              </a:rPr>
              <a:t>Roots</a:t>
            </a:r>
            <a:endParaRPr b="0" sz="2240">
              <a:solidFill>
                <a:schemeClr val="accent5"/>
              </a:solidFill>
            </a:endParaRPr>
          </a:p>
        </p:txBody>
      </p:sp>
      <p:sp>
        <p:nvSpPr>
          <p:cNvPr id="182" name="Google Shape;182;p25"/>
          <p:cNvSpPr txBox="1"/>
          <p:nvPr>
            <p:ph type="title"/>
          </p:nvPr>
        </p:nvSpPr>
        <p:spPr>
          <a:xfrm>
            <a:off x="3230113" y="0"/>
            <a:ext cx="2598300" cy="70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GB" sz="2240"/>
              <a:t>4. Solutions </a:t>
            </a:r>
            <a:r>
              <a:rPr lang="en-GB" sz="1500">
                <a:solidFill>
                  <a:srgbClr val="1155CC"/>
                </a:solidFill>
              </a:rPr>
              <a:t>(5 mins)</a:t>
            </a:r>
            <a:endParaRPr sz="2240"/>
          </a:p>
        </p:txBody>
      </p:sp>
      <p:cxnSp>
        <p:nvCxnSpPr>
          <p:cNvPr id="183" name="Google Shape;183;p25"/>
          <p:cNvCxnSpPr/>
          <p:nvPr/>
        </p:nvCxnSpPr>
        <p:spPr>
          <a:xfrm>
            <a:off x="2167375" y="550650"/>
            <a:ext cx="3490800" cy="8100"/>
          </a:xfrm>
          <a:prstGeom prst="straightConnector1">
            <a:avLst/>
          </a:prstGeom>
          <a:noFill/>
          <a:ln cap="flat" cmpd="sng" w="9525">
            <a:solidFill>
              <a:schemeClr val="dk2"/>
            </a:solidFill>
            <a:prstDash val="solid"/>
            <a:round/>
            <a:headEnd len="med" w="med" type="none"/>
            <a:tailEnd len="med" w="med" type="triangle"/>
          </a:ln>
        </p:spPr>
      </p:cxnSp>
      <p:sp>
        <p:nvSpPr>
          <p:cNvPr id="184" name="Google Shape;184;p25"/>
          <p:cNvSpPr txBox="1"/>
          <p:nvPr>
            <p:ph type="title"/>
          </p:nvPr>
        </p:nvSpPr>
        <p:spPr>
          <a:xfrm>
            <a:off x="5734427" y="128750"/>
            <a:ext cx="29244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4196"/>
              <a:buNone/>
            </a:pPr>
            <a:r>
              <a:rPr b="0" lang="en-GB" sz="2240">
                <a:solidFill>
                  <a:schemeClr val="accent5"/>
                </a:solidFill>
              </a:rPr>
              <a:t>New leaf/ Additional branches</a:t>
            </a:r>
            <a:endParaRPr b="0" sz="224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7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Framing your problem statement</a:t>
            </a:r>
            <a:endParaRPr b="0" sz="2700">
              <a:solidFill>
                <a:srgbClr val="1155CC"/>
              </a:solidFill>
            </a:endParaRPr>
          </a:p>
        </p:txBody>
      </p:sp>
      <p:sp>
        <p:nvSpPr>
          <p:cNvPr id="190" name="Google Shape;190;p26"/>
          <p:cNvSpPr txBox="1"/>
          <p:nvPr>
            <p:ph idx="1" type="body"/>
          </p:nvPr>
        </p:nvSpPr>
        <p:spPr>
          <a:xfrm>
            <a:off x="549925" y="1390100"/>
            <a:ext cx="8282400" cy="49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000">
                <a:solidFill>
                  <a:schemeClr val="lt2"/>
                </a:solidFill>
                <a:highlight>
                  <a:srgbClr val="FFFFFF"/>
                </a:highlight>
              </a:rPr>
              <a:t>Causes</a:t>
            </a:r>
            <a:r>
              <a:rPr b="1" lang="en-GB" sz="2000">
                <a:solidFill>
                  <a:schemeClr val="accent1"/>
                </a:solidFill>
                <a:highlight>
                  <a:srgbClr val="FFFFFF"/>
                </a:highlight>
              </a:rPr>
              <a:t>+</a:t>
            </a:r>
            <a:r>
              <a:rPr b="1" lang="en-GB" sz="2000">
                <a:solidFill>
                  <a:schemeClr val="accent5"/>
                </a:solidFill>
                <a:highlight>
                  <a:srgbClr val="FFFFFF"/>
                </a:highlight>
              </a:rPr>
              <a:t>Effects</a:t>
            </a:r>
            <a:r>
              <a:rPr b="1" lang="en-GB" sz="2000">
                <a:solidFill>
                  <a:schemeClr val="accent1"/>
                </a:solidFill>
                <a:highlight>
                  <a:srgbClr val="FFFFFF"/>
                </a:highlight>
              </a:rPr>
              <a:t>+</a:t>
            </a:r>
            <a:r>
              <a:rPr b="1" lang="en-GB" sz="2000">
                <a:solidFill>
                  <a:srgbClr val="1155CC"/>
                </a:solidFill>
                <a:highlight>
                  <a:srgbClr val="FFFFFF"/>
                </a:highlight>
              </a:rPr>
              <a:t>Users Affected</a:t>
            </a:r>
            <a:r>
              <a:rPr b="1" lang="en-GB" sz="2000">
                <a:solidFill>
                  <a:schemeClr val="accent1"/>
                </a:solidFill>
                <a:highlight>
                  <a:srgbClr val="FFFFFF"/>
                </a:highlight>
              </a:rPr>
              <a:t>= Problem Statement</a:t>
            </a:r>
            <a:endParaRPr sz="2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Framing your research question</a:t>
            </a:r>
            <a:endParaRPr b="0" sz="2700">
              <a:solidFill>
                <a:srgbClr val="1155CC"/>
              </a:solidFill>
            </a:endParaRPr>
          </a:p>
        </p:txBody>
      </p:sp>
      <p:sp>
        <p:nvSpPr>
          <p:cNvPr id="196" name="Google Shape;196;p27"/>
          <p:cNvSpPr txBox="1"/>
          <p:nvPr/>
        </p:nvSpPr>
        <p:spPr>
          <a:xfrm>
            <a:off x="544500" y="1444575"/>
            <a:ext cx="8055000" cy="415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Font typeface="Open Sans"/>
              <a:buChar char="-"/>
            </a:pPr>
            <a:r>
              <a:rPr lang="en-GB" sz="1500">
                <a:highlight>
                  <a:srgbClr val="FFFFFF"/>
                </a:highlight>
                <a:latin typeface="Open Sans"/>
                <a:ea typeface="Open Sans"/>
                <a:cs typeface="Open Sans"/>
                <a:sym typeface="Open Sans"/>
              </a:rPr>
              <a:t>What is research question?</a:t>
            </a:r>
            <a:endParaRPr sz="1500">
              <a:highlight>
                <a:srgbClr val="FFFFFF"/>
              </a:highlight>
              <a:latin typeface="Open Sans"/>
              <a:ea typeface="Open Sans"/>
              <a:cs typeface="Open Sans"/>
              <a:sym typeface="Open Sans"/>
            </a:endParaRPr>
          </a:p>
        </p:txBody>
      </p:sp>
      <p:sp>
        <p:nvSpPr>
          <p:cNvPr id="197" name="Google Shape;197;p27"/>
          <p:cNvSpPr txBox="1"/>
          <p:nvPr/>
        </p:nvSpPr>
        <p:spPr>
          <a:xfrm>
            <a:off x="544500" y="1860075"/>
            <a:ext cx="73755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500">
                <a:solidFill>
                  <a:schemeClr val="accent1"/>
                </a:solidFill>
                <a:highlight>
                  <a:srgbClr val="FFFFFF"/>
                </a:highlight>
                <a:latin typeface="Open Sans"/>
                <a:ea typeface="Open Sans"/>
                <a:cs typeface="Open Sans"/>
                <a:sym typeface="Open Sans"/>
              </a:rPr>
              <a:t>Answer: A question that addresses an issue or a problem which through analysis and interpretation of data, is answered in the study's conclusion. It is an important question as it sets foundation for research</a:t>
            </a:r>
            <a:endParaRPr sz="1500">
              <a:solidFill>
                <a:schemeClr val="accent1"/>
              </a:solidFill>
              <a:highlight>
                <a:srgbClr val="FFFFFF"/>
              </a:highlight>
              <a:latin typeface="Open Sans"/>
              <a:ea typeface="Open Sans"/>
              <a:cs typeface="Open Sans"/>
              <a:sym typeface="Open Sans"/>
            </a:endParaRPr>
          </a:p>
        </p:txBody>
      </p:sp>
      <p:sp>
        <p:nvSpPr>
          <p:cNvPr id="198" name="Google Shape;198;p27"/>
          <p:cNvSpPr txBox="1"/>
          <p:nvPr/>
        </p:nvSpPr>
        <p:spPr>
          <a:xfrm>
            <a:off x="624700" y="2992650"/>
            <a:ext cx="8055000" cy="415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Font typeface="Open Sans"/>
              <a:buChar char="-"/>
            </a:pPr>
            <a:r>
              <a:rPr lang="en-GB" sz="1500">
                <a:highlight>
                  <a:srgbClr val="FFFFFF"/>
                </a:highlight>
                <a:latin typeface="Open Sans"/>
                <a:ea typeface="Open Sans"/>
                <a:cs typeface="Open Sans"/>
                <a:sym typeface="Open Sans"/>
              </a:rPr>
              <a:t>What is the difference between research question and problem statement?</a:t>
            </a:r>
            <a:endParaRPr sz="1500">
              <a:highlight>
                <a:srgbClr val="FFFFFF"/>
              </a:highlight>
              <a:latin typeface="Open Sans"/>
              <a:ea typeface="Open Sans"/>
              <a:cs typeface="Open Sans"/>
              <a:sym typeface="Open Sans"/>
            </a:endParaRPr>
          </a:p>
        </p:txBody>
      </p:sp>
      <p:sp>
        <p:nvSpPr>
          <p:cNvPr id="199" name="Google Shape;199;p27"/>
          <p:cNvSpPr txBox="1"/>
          <p:nvPr/>
        </p:nvSpPr>
        <p:spPr>
          <a:xfrm>
            <a:off x="624700" y="3594225"/>
            <a:ext cx="73755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500">
                <a:solidFill>
                  <a:schemeClr val="accent1"/>
                </a:solidFill>
                <a:highlight>
                  <a:srgbClr val="FFFFFF"/>
                </a:highlight>
                <a:latin typeface="Open Sans"/>
                <a:ea typeface="Open Sans"/>
                <a:cs typeface="Open Sans"/>
                <a:sym typeface="Open Sans"/>
              </a:rPr>
              <a:t>Answer:  Merely explains the context of the problem with its causes and effects.  However, Research question will help you research the problem and come to a conclusion. It is the basis for setting hypotheses and by the end of the research you either prove or disprove the hypothesis.</a:t>
            </a:r>
            <a:endParaRPr sz="1500">
              <a:solidFill>
                <a:schemeClr val="accent1"/>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500">
              <a:solidFill>
                <a:schemeClr val="accent1"/>
              </a:solidFill>
              <a:highlight>
                <a:srgbClr val="FFFFFF"/>
              </a:highlight>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Day 4</a:t>
            </a:r>
            <a:endParaRPr/>
          </a:p>
        </p:txBody>
      </p:sp>
      <p:sp>
        <p:nvSpPr>
          <p:cNvPr id="205" name="Google Shape;205;p28"/>
          <p:cNvSpPr txBox="1"/>
          <p:nvPr>
            <p:ph idx="1" type="body"/>
          </p:nvPr>
        </p:nvSpPr>
        <p:spPr>
          <a:xfrm>
            <a:off x="311700" y="1266325"/>
            <a:ext cx="7617000" cy="3302700"/>
          </a:xfrm>
          <a:prstGeom prst="rect">
            <a:avLst/>
          </a:prstGeom>
        </p:spPr>
        <p:txBody>
          <a:bodyPr anchorCtr="0" anchor="t" bIns="91425" lIns="91425" spcFirstLastPara="1" rIns="91425" wrap="square" tIns="91425">
            <a:normAutofit/>
          </a:bodyPr>
          <a:lstStyle/>
          <a:p>
            <a:pPr indent="-304800" lvl="0" marL="457200" rtl="0" algn="l">
              <a:lnSpc>
                <a:spcPct val="120000"/>
              </a:lnSpc>
              <a:spcBef>
                <a:spcPts val="0"/>
              </a:spcBef>
              <a:spcAft>
                <a:spcPts val="0"/>
              </a:spcAft>
              <a:buClr>
                <a:srgbClr val="000000"/>
              </a:buClr>
              <a:buSzPts val="1200"/>
              <a:buChar char="●"/>
            </a:pPr>
            <a:r>
              <a:rPr lang="en-GB" sz="1200">
                <a:solidFill>
                  <a:srgbClr val="000000"/>
                </a:solidFill>
              </a:rPr>
              <a:t>Go through Second half of the week 1 curriculum</a:t>
            </a:r>
            <a:endParaRPr sz="1200">
              <a:solidFill>
                <a:srgbClr val="000000"/>
              </a:solidFill>
            </a:endParaRPr>
          </a:p>
          <a:p>
            <a:pPr indent="-304800" lvl="0" marL="457200" rtl="0" algn="l">
              <a:lnSpc>
                <a:spcPct val="120000"/>
              </a:lnSpc>
              <a:spcBef>
                <a:spcPts val="0"/>
              </a:spcBef>
              <a:spcAft>
                <a:spcPts val="0"/>
              </a:spcAft>
              <a:buClr>
                <a:srgbClr val="000000"/>
              </a:buClr>
              <a:buSzPts val="1200"/>
              <a:buChar char="●"/>
            </a:pPr>
            <a:r>
              <a:rPr lang="en-GB" sz="1200">
                <a:solidFill>
                  <a:srgbClr val="000000"/>
                </a:solidFill>
                <a:highlight>
                  <a:srgbClr val="FFFFFF"/>
                </a:highlight>
              </a:rPr>
              <a:t>Types of Research &amp; Survey Methods</a:t>
            </a:r>
            <a:endParaRPr sz="1200">
              <a:solidFill>
                <a:srgbClr val="000000"/>
              </a:solidFill>
              <a:highlight>
                <a:srgbClr val="FFFFFF"/>
              </a:highlight>
            </a:endParaRPr>
          </a:p>
          <a:p>
            <a:pPr indent="-304800" lvl="0" marL="457200" rtl="0" algn="l">
              <a:lnSpc>
                <a:spcPct val="120000"/>
              </a:lnSpc>
              <a:spcBef>
                <a:spcPts val="0"/>
              </a:spcBef>
              <a:spcAft>
                <a:spcPts val="0"/>
              </a:spcAft>
              <a:buClr>
                <a:srgbClr val="000000"/>
              </a:buClr>
              <a:buSzPts val="1200"/>
              <a:buChar char="●"/>
            </a:pPr>
            <a:r>
              <a:rPr lang="en-GB" sz="1200">
                <a:solidFill>
                  <a:srgbClr val="000000"/>
                </a:solidFill>
                <a:highlight>
                  <a:srgbClr val="FFFFFF"/>
                </a:highlight>
              </a:rPr>
              <a:t>Identifying Key Stakeholders for your survey</a:t>
            </a:r>
            <a:endParaRPr sz="1200">
              <a:solidFill>
                <a:srgbClr val="000000"/>
              </a:solidFill>
              <a:highlight>
                <a:srgbClr val="FFFFFF"/>
              </a:highlight>
            </a:endParaRPr>
          </a:p>
          <a:p>
            <a:pPr indent="-304800" lvl="0" marL="457200" rtl="0" algn="l">
              <a:lnSpc>
                <a:spcPct val="120000"/>
              </a:lnSpc>
              <a:spcBef>
                <a:spcPts val="0"/>
              </a:spcBef>
              <a:spcAft>
                <a:spcPts val="0"/>
              </a:spcAft>
              <a:buClr>
                <a:srgbClr val="000000"/>
              </a:buClr>
              <a:buSzPts val="1200"/>
              <a:buChar char="●"/>
            </a:pPr>
            <a:r>
              <a:rPr lang="en-GB" sz="1200">
                <a:solidFill>
                  <a:srgbClr val="000000"/>
                </a:solidFill>
                <a:highlight>
                  <a:srgbClr val="FFFFFF"/>
                </a:highlight>
              </a:rPr>
              <a:t>Introduction to tools for data collection</a:t>
            </a:r>
            <a:endParaRPr sz="1200">
              <a:solidFill>
                <a:srgbClr val="000000"/>
              </a:solidFill>
              <a:highlight>
                <a:srgbClr val="FFFFFF"/>
              </a:highlight>
            </a:endParaRPr>
          </a:p>
          <a:p>
            <a:pPr indent="-304800" lvl="0" marL="457200" rtl="0" algn="l">
              <a:lnSpc>
                <a:spcPct val="120000"/>
              </a:lnSpc>
              <a:spcBef>
                <a:spcPts val="0"/>
              </a:spcBef>
              <a:spcAft>
                <a:spcPts val="0"/>
              </a:spcAft>
              <a:buClr>
                <a:srgbClr val="000000"/>
              </a:buClr>
              <a:buSzPts val="1200"/>
              <a:buChar char="●"/>
            </a:pPr>
            <a:r>
              <a:rPr lang="en-GB" sz="1200">
                <a:solidFill>
                  <a:srgbClr val="000000"/>
                </a:solidFill>
                <a:highlight>
                  <a:srgbClr val="FFFFFF"/>
                </a:highlight>
              </a:rPr>
              <a:t>Identify key questions and tools for data collection</a:t>
            </a:r>
            <a:endParaRPr sz="1200">
              <a:solidFill>
                <a:srgbClr val="000000"/>
              </a:solidFill>
              <a:highlight>
                <a:srgbClr val="FFFFFF"/>
              </a:highlight>
            </a:endParaRPr>
          </a:p>
          <a:p>
            <a:pPr indent="-304800" lvl="0" marL="457200" rtl="0" algn="l">
              <a:lnSpc>
                <a:spcPct val="120000"/>
              </a:lnSpc>
              <a:spcBef>
                <a:spcPts val="0"/>
              </a:spcBef>
              <a:spcAft>
                <a:spcPts val="0"/>
              </a:spcAft>
              <a:buClr>
                <a:srgbClr val="000000"/>
              </a:buClr>
              <a:buSzPts val="1200"/>
              <a:buChar char="●"/>
            </a:pPr>
            <a:r>
              <a:rPr lang="en-GB" sz="1200">
                <a:solidFill>
                  <a:srgbClr val="000000"/>
                </a:solidFill>
                <a:highlight>
                  <a:srgbClr val="FFFFFF"/>
                </a:highlight>
              </a:rPr>
              <a:t>Facilitator Actions </a:t>
            </a:r>
            <a:endParaRPr sz="1200">
              <a:solidFill>
                <a:srgbClr val="000000"/>
              </a:solidFill>
              <a:highlight>
                <a:srgbClr val="FFFFFF"/>
              </a:highlight>
            </a:endParaRPr>
          </a:p>
          <a:p>
            <a:pPr indent="-304800" lvl="0" marL="457200" rtl="0" algn="l">
              <a:lnSpc>
                <a:spcPct val="120000"/>
              </a:lnSpc>
              <a:spcBef>
                <a:spcPts val="0"/>
              </a:spcBef>
              <a:spcAft>
                <a:spcPts val="0"/>
              </a:spcAft>
              <a:buClr>
                <a:srgbClr val="000000"/>
              </a:buClr>
              <a:buSzPts val="1200"/>
              <a:buChar char="●"/>
            </a:pPr>
            <a:r>
              <a:rPr lang="en-GB" sz="1200">
                <a:solidFill>
                  <a:srgbClr val="000000"/>
                </a:solidFill>
                <a:highlight>
                  <a:srgbClr val="FFFFFF"/>
                </a:highlight>
              </a:rPr>
              <a:t>Look at topics for Week 1 and 2 of student curriculum</a:t>
            </a:r>
            <a:endParaRPr sz="1200">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Socio Economic Survey</a:t>
            </a:r>
            <a:endParaRPr/>
          </a:p>
        </p:txBody>
      </p:sp>
      <p:sp>
        <p:nvSpPr>
          <p:cNvPr id="211" name="Google Shape;211;p29"/>
          <p:cNvSpPr txBox="1"/>
          <p:nvPr>
            <p:ph type="title"/>
          </p:nvPr>
        </p:nvSpPr>
        <p:spPr>
          <a:xfrm>
            <a:off x="387900" y="1152425"/>
            <a:ext cx="8520600" cy="2427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0" lang="en-GB" sz="1100">
                <a:solidFill>
                  <a:srgbClr val="202124"/>
                </a:solidFill>
                <a:highlight>
                  <a:srgbClr val="FFFFFF"/>
                </a:highlight>
                <a:latin typeface="Open Sans"/>
                <a:ea typeface="Open Sans"/>
                <a:cs typeface="Open Sans"/>
                <a:sym typeface="Open Sans"/>
              </a:rPr>
              <a:t>A socio-economic survey is regarded as one of the most important sources of statistical data on household expenditure and income as well as other data on the status of housing, individual and household characteristics and living conditions.</a:t>
            </a:r>
            <a:endParaRPr b="0" sz="1100">
              <a:solidFill>
                <a:srgbClr val="202124"/>
              </a:solidFill>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rPr b="0" lang="en-GB" sz="1100">
                <a:solidFill>
                  <a:srgbClr val="202124"/>
                </a:solidFill>
                <a:highlight>
                  <a:srgbClr val="FFFFFF"/>
                </a:highlight>
                <a:latin typeface="Open Sans"/>
                <a:ea typeface="Open Sans"/>
                <a:cs typeface="Open Sans"/>
                <a:sym typeface="Open Sans"/>
              </a:rPr>
              <a:t>Factors include: </a:t>
            </a:r>
            <a:r>
              <a:rPr b="0" lang="en-GB" sz="1100">
                <a:solidFill>
                  <a:srgbClr val="202124"/>
                </a:solidFill>
                <a:highlight>
                  <a:srgbClr val="FFFFFF"/>
                </a:highlight>
                <a:latin typeface="Arial"/>
                <a:ea typeface="Arial"/>
                <a:cs typeface="Arial"/>
                <a:sym typeface="Arial"/>
              </a:rPr>
              <a:t>occupation, education, income, wealth and where someone lives</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lang="en-GB" sz="1100">
                <a:solidFill>
                  <a:srgbClr val="202124"/>
                </a:solidFill>
                <a:highlight>
                  <a:srgbClr val="FFFFFF"/>
                </a:highlight>
                <a:latin typeface="Arial"/>
                <a:ea typeface="Arial"/>
                <a:cs typeface="Arial"/>
                <a:sym typeface="Arial"/>
              </a:rPr>
              <a:t>Socio-economic survey tools are designed to collect information as a means of improving understanding of local resource management systems, resource use and the relative importance of resources for households and villages</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b="0" lang="en-GB" sz="1100">
                <a:solidFill>
                  <a:srgbClr val="202124"/>
                </a:solidFill>
                <a:highlight>
                  <a:srgbClr val="FFFFFF"/>
                </a:highlight>
                <a:latin typeface="Arial"/>
                <a:ea typeface="Arial"/>
                <a:cs typeface="Arial"/>
                <a:sym typeface="Arial"/>
              </a:rPr>
              <a:t>Students survey work will be accounted as socio-economic data to aid community development and growth.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rPr lang="en-GB" sz="1100">
                <a:highlight>
                  <a:srgbClr val="FFFFFF"/>
                </a:highlight>
                <a:latin typeface="Open Sans"/>
                <a:ea typeface="Open Sans"/>
                <a:cs typeface="Open Sans"/>
                <a:sym typeface="Open Sans"/>
              </a:rPr>
              <a:t> </a:t>
            </a:r>
            <a:endParaRPr sz="1100">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b="0" sz="1100">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Arial"/>
              <a:ea typeface="Arial"/>
              <a:cs typeface="Arial"/>
              <a:sym typeface="Arial"/>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Open Sans"/>
              <a:ea typeface="Open Sans"/>
              <a:cs typeface="Open Sans"/>
              <a:sym typeface="Open Sans"/>
            </a:endParaRPr>
          </a:p>
          <a:p>
            <a:pPr indent="0" lvl="0" marL="0" rtl="0" algn="ctr">
              <a:lnSpc>
                <a:spcPct val="115000"/>
              </a:lnSpc>
              <a:spcBef>
                <a:spcPts val="0"/>
              </a:spcBef>
              <a:spcAft>
                <a:spcPts val="0"/>
              </a:spcAft>
              <a:buNone/>
            </a:pPr>
            <a:r>
              <a:t/>
            </a:r>
            <a:endParaRPr b="0" sz="1100">
              <a:solidFill>
                <a:srgbClr val="202124"/>
              </a:solidFill>
              <a:highlight>
                <a:srgbClr val="FFFFFF"/>
              </a:highlight>
              <a:latin typeface="Open Sans"/>
              <a:ea typeface="Open Sans"/>
              <a:cs typeface="Open Sans"/>
              <a:sym typeface="Open Sans"/>
            </a:endParaRPr>
          </a:p>
        </p:txBody>
      </p:sp>
      <p:pic>
        <p:nvPicPr>
          <p:cNvPr id="212" name="Google Shape;212;p29"/>
          <p:cNvPicPr preferRelativeResize="0"/>
          <p:nvPr/>
        </p:nvPicPr>
        <p:blipFill rotWithShape="1">
          <a:blip r:embed="rId3">
            <a:alphaModFix/>
          </a:blip>
          <a:srcRect b="2012" l="3170" r="4654" t="33470"/>
          <a:stretch/>
        </p:blipFill>
        <p:spPr>
          <a:xfrm>
            <a:off x="6921175" y="3372975"/>
            <a:ext cx="2057750" cy="1492576"/>
          </a:xfrm>
          <a:prstGeom prst="rect">
            <a:avLst/>
          </a:prstGeom>
          <a:noFill/>
          <a:ln>
            <a:noFill/>
          </a:ln>
        </p:spPr>
      </p:pic>
      <p:pic>
        <p:nvPicPr>
          <p:cNvPr id="213" name="Google Shape;213;p29"/>
          <p:cNvPicPr preferRelativeResize="0"/>
          <p:nvPr/>
        </p:nvPicPr>
        <p:blipFill rotWithShape="1">
          <a:blip r:embed="rId3">
            <a:alphaModFix/>
          </a:blip>
          <a:srcRect b="65009" l="-3251" r="32263" t="1739"/>
          <a:stretch/>
        </p:blipFill>
        <p:spPr>
          <a:xfrm>
            <a:off x="198525" y="3668825"/>
            <a:ext cx="2364975" cy="114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30"/>
          <p:cNvGrpSpPr/>
          <p:nvPr/>
        </p:nvGrpSpPr>
        <p:grpSpPr>
          <a:xfrm>
            <a:off x="74536" y="775949"/>
            <a:ext cx="9012789" cy="2726301"/>
            <a:chOff x="-1664" y="318749"/>
            <a:chExt cx="9012789" cy="2726301"/>
          </a:xfrm>
        </p:grpSpPr>
        <p:grpSp>
          <p:nvGrpSpPr>
            <p:cNvPr id="219" name="Google Shape;219;p30"/>
            <p:cNvGrpSpPr/>
            <p:nvPr/>
          </p:nvGrpSpPr>
          <p:grpSpPr>
            <a:xfrm>
              <a:off x="-1664" y="358698"/>
              <a:ext cx="2653314" cy="2646401"/>
              <a:chOff x="1293736" y="1158649"/>
              <a:chExt cx="2653314" cy="2646401"/>
            </a:xfrm>
          </p:grpSpPr>
          <p:sp>
            <p:nvSpPr>
              <p:cNvPr id="220" name="Google Shape;220;p30"/>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0"/>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222" name="Google Shape;222;p30"/>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GB" sz="1200">
                    <a:solidFill>
                      <a:srgbClr val="FFFFFF"/>
                    </a:solidFill>
                    <a:latin typeface="Roboto"/>
                    <a:ea typeface="Roboto"/>
                    <a:cs typeface="Roboto"/>
                    <a:sym typeface="Roboto"/>
                  </a:rPr>
                  <a:t>Enhances community relevance of research questions</a:t>
                </a:r>
                <a:endParaRPr b="1" sz="800">
                  <a:solidFill>
                    <a:srgbClr val="FFFFFF"/>
                  </a:solidFill>
                  <a:latin typeface="Roboto"/>
                  <a:ea typeface="Roboto"/>
                  <a:cs typeface="Roboto"/>
                  <a:sym typeface="Roboto"/>
                </a:endParaRPr>
              </a:p>
            </p:txBody>
          </p:sp>
        </p:grpSp>
        <p:grpSp>
          <p:nvGrpSpPr>
            <p:cNvPr id="223" name="Google Shape;223;p30"/>
            <p:cNvGrpSpPr/>
            <p:nvPr/>
          </p:nvGrpSpPr>
          <p:grpSpPr>
            <a:xfrm>
              <a:off x="1061561" y="358698"/>
              <a:ext cx="2653314" cy="2646401"/>
              <a:chOff x="1293736" y="1158649"/>
              <a:chExt cx="2653314" cy="2646401"/>
            </a:xfrm>
          </p:grpSpPr>
          <p:sp>
            <p:nvSpPr>
              <p:cNvPr id="224" name="Google Shape;224;p30"/>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2</a:t>
                </a:r>
                <a:endParaRPr b="1" sz="1200">
                  <a:solidFill>
                    <a:srgbClr val="0944A1"/>
                  </a:solidFill>
                  <a:latin typeface="Roboto"/>
                  <a:ea typeface="Roboto"/>
                  <a:cs typeface="Roboto"/>
                  <a:sym typeface="Roboto"/>
                </a:endParaRPr>
              </a:p>
            </p:txBody>
          </p:sp>
          <p:sp>
            <p:nvSpPr>
              <p:cNvPr id="226" name="Google Shape;226;p30"/>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rgbClr val="FFFFFF"/>
                    </a:solidFill>
                    <a:latin typeface="Roboto"/>
                    <a:ea typeface="Roboto"/>
                    <a:cs typeface="Roboto"/>
                    <a:sym typeface="Roboto"/>
                  </a:rPr>
                  <a:t>Strengthens interventions within cultural and local context</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15000"/>
                  </a:lnSpc>
                  <a:spcBef>
                    <a:spcPts val="1200"/>
                  </a:spcBef>
                  <a:spcAft>
                    <a:spcPts val="0"/>
                  </a:spcAft>
                  <a:buNone/>
                </a:pPr>
                <a:r>
                  <a:t/>
                </a:r>
                <a:endParaRPr b="1" sz="1200">
                  <a:solidFill>
                    <a:srgbClr val="FFFFFF"/>
                  </a:solidFill>
                  <a:latin typeface="Roboto"/>
                  <a:ea typeface="Roboto"/>
                  <a:cs typeface="Roboto"/>
                  <a:sym typeface="Roboto"/>
                </a:endParaRPr>
              </a:p>
            </p:txBody>
          </p:sp>
        </p:grpSp>
        <p:grpSp>
          <p:nvGrpSpPr>
            <p:cNvPr id="227" name="Google Shape;227;p30"/>
            <p:cNvGrpSpPr/>
            <p:nvPr/>
          </p:nvGrpSpPr>
          <p:grpSpPr>
            <a:xfrm>
              <a:off x="2458086" y="358698"/>
              <a:ext cx="2653314" cy="2646401"/>
              <a:chOff x="1293736" y="1158649"/>
              <a:chExt cx="2653314" cy="2646401"/>
            </a:xfrm>
          </p:grpSpPr>
          <p:sp>
            <p:nvSpPr>
              <p:cNvPr id="228" name="Google Shape;228;p30"/>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3</a:t>
                </a:r>
                <a:endParaRPr b="1" sz="1200">
                  <a:solidFill>
                    <a:srgbClr val="0944A1"/>
                  </a:solidFill>
                  <a:latin typeface="Roboto"/>
                  <a:ea typeface="Roboto"/>
                  <a:cs typeface="Roboto"/>
                  <a:sym typeface="Roboto"/>
                </a:endParaRPr>
              </a:p>
            </p:txBody>
          </p:sp>
          <p:sp>
            <p:nvSpPr>
              <p:cNvPr id="230" name="Google Shape;230;p30"/>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marR="0" rtl="0" algn="l">
                  <a:lnSpc>
                    <a:spcPct val="115000"/>
                  </a:lnSpc>
                  <a:spcBef>
                    <a:spcPts val="1200"/>
                  </a:spcBef>
                  <a:spcAft>
                    <a:spcPts val="0"/>
                  </a:spcAft>
                  <a:buNone/>
                </a:pPr>
                <a:r>
                  <a:rPr b="1" lang="en-GB" sz="1200">
                    <a:solidFill>
                      <a:srgbClr val="FFFFFF"/>
                    </a:solidFill>
                    <a:latin typeface="Roboto"/>
                    <a:ea typeface="Roboto"/>
                    <a:cs typeface="Roboto"/>
                    <a:sym typeface="Roboto"/>
                  </a:rPr>
                  <a:t>Enhances reliability/validity and of measurement tools</a:t>
                </a:r>
                <a:endParaRPr b="1" sz="1200">
                  <a:solidFill>
                    <a:srgbClr val="FFFFFF"/>
                  </a:solidFill>
                  <a:latin typeface="Roboto"/>
                  <a:ea typeface="Roboto"/>
                  <a:cs typeface="Roboto"/>
                  <a:sym typeface="Roboto"/>
                </a:endParaRPr>
              </a:p>
              <a:p>
                <a:pPr indent="0" lvl="0" marL="0" marR="0" rtl="0" algn="l">
                  <a:lnSpc>
                    <a:spcPct val="115000"/>
                  </a:lnSpc>
                  <a:spcBef>
                    <a:spcPts val="1200"/>
                  </a:spcBef>
                  <a:spcAft>
                    <a:spcPts val="0"/>
                  </a:spcAft>
                  <a:buNone/>
                </a:pPr>
                <a:r>
                  <a:t/>
                </a:r>
                <a:endParaRPr b="1" sz="1200">
                  <a:solidFill>
                    <a:srgbClr val="FFFFFF"/>
                  </a:solidFill>
                  <a:latin typeface="Roboto"/>
                  <a:ea typeface="Roboto"/>
                  <a:cs typeface="Roboto"/>
                  <a:sym typeface="Roboto"/>
                </a:endParaRPr>
              </a:p>
            </p:txBody>
          </p:sp>
        </p:grpSp>
        <p:grpSp>
          <p:nvGrpSpPr>
            <p:cNvPr id="231" name="Google Shape;231;p30"/>
            <p:cNvGrpSpPr/>
            <p:nvPr/>
          </p:nvGrpSpPr>
          <p:grpSpPr>
            <a:xfrm>
              <a:off x="3653786" y="358698"/>
              <a:ext cx="2653314" cy="2646401"/>
              <a:chOff x="1293736" y="1158649"/>
              <a:chExt cx="2653314" cy="2646401"/>
            </a:xfrm>
          </p:grpSpPr>
          <p:sp>
            <p:nvSpPr>
              <p:cNvPr id="232" name="Google Shape;232;p30"/>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4</a:t>
                </a:r>
                <a:endParaRPr b="1" sz="1200">
                  <a:solidFill>
                    <a:srgbClr val="0944A1"/>
                  </a:solidFill>
                  <a:latin typeface="Roboto"/>
                  <a:ea typeface="Roboto"/>
                  <a:cs typeface="Roboto"/>
                  <a:sym typeface="Roboto"/>
                </a:endParaRPr>
              </a:p>
            </p:txBody>
          </p:sp>
          <p:sp>
            <p:nvSpPr>
              <p:cNvPr id="234" name="Google Shape;234;p30"/>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rgbClr val="FFFFFF"/>
                    </a:solidFill>
                    <a:latin typeface="Roboto"/>
                    <a:ea typeface="Roboto"/>
                    <a:cs typeface="Roboto"/>
                    <a:sym typeface="Roboto"/>
                  </a:rPr>
                  <a:t>Increases accurate and culturally sensitive interpretation of findings</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15000"/>
                  </a:lnSpc>
                  <a:spcBef>
                    <a:spcPts val="1200"/>
                  </a:spcBef>
                  <a:spcAft>
                    <a:spcPts val="0"/>
                  </a:spcAft>
                  <a:buNone/>
                </a:pPr>
                <a:r>
                  <a:t/>
                </a:r>
                <a:endParaRPr b="1" sz="1200">
                  <a:solidFill>
                    <a:srgbClr val="FFFFFF"/>
                  </a:solidFill>
                  <a:latin typeface="Roboto"/>
                  <a:ea typeface="Roboto"/>
                  <a:cs typeface="Roboto"/>
                  <a:sym typeface="Roboto"/>
                </a:endParaRPr>
              </a:p>
            </p:txBody>
          </p:sp>
        </p:grpSp>
        <p:grpSp>
          <p:nvGrpSpPr>
            <p:cNvPr id="235" name="Google Shape;235;p30"/>
            <p:cNvGrpSpPr/>
            <p:nvPr/>
          </p:nvGrpSpPr>
          <p:grpSpPr>
            <a:xfrm>
              <a:off x="4830912" y="318749"/>
              <a:ext cx="2740238" cy="2726301"/>
              <a:chOff x="5669112" y="1383849"/>
              <a:chExt cx="2740238" cy="2726301"/>
            </a:xfrm>
          </p:grpSpPr>
          <p:sp>
            <p:nvSpPr>
              <p:cNvPr id="236" name="Google Shape;236;p30"/>
              <p:cNvSpPr/>
              <p:nvPr/>
            </p:nvSpPr>
            <p:spPr>
              <a:xfrm rot="2700000">
                <a:off x="6627204" y="1233111"/>
                <a:ext cx="79761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5973052" y="34305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5</a:t>
                </a:r>
                <a:endParaRPr b="1" sz="1200">
                  <a:solidFill>
                    <a:srgbClr val="0944A1"/>
                  </a:solidFill>
                  <a:latin typeface="Roboto"/>
                  <a:ea typeface="Roboto"/>
                  <a:cs typeface="Roboto"/>
                  <a:sym typeface="Roboto"/>
                </a:endParaRPr>
              </a:p>
            </p:txBody>
          </p:sp>
          <p:sp>
            <p:nvSpPr>
              <p:cNvPr id="238" name="Google Shape;238;p30"/>
              <p:cNvSpPr txBox="1"/>
              <p:nvPr/>
            </p:nvSpPr>
            <p:spPr>
              <a:xfrm rot="-2700000">
                <a:off x="5898335" y="23087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FFFFFF"/>
                  </a:solidFill>
                  <a:latin typeface="Roboto"/>
                  <a:ea typeface="Roboto"/>
                  <a:cs typeface="Roboto"/>
                  <a:sym typeface="Roboto"/>
                </a:endParaRPr>
              </a:p>
              <a:p>
                <a:pPr indent="0" lvl="0" marL="0" rtl="0" algn="l">
                  <a:lnSpc>
                    <a:spcPct val="115000"/>
                  </a:lnSpc>
                  <a:spcBef>
                    <a:spcPts val="1200"/>
                  </a:spcBef>
                  <a:spcAft>
                    <a:spcPts val="0"/>
                  </a:spcAft>
                  <a:buNone/>
                </a:pPr>
                <a:r>
                  <a:rPr b="1" lang="en-GB" sz="1200">
                    <a:solidFill>
                      <a:srgbClr val="FFFFFF"/>
                    </a:solidFill>
                    <a:latin typeface="Roboto"/>
                    <a:ea typeface="Roboto"/>
                    <a:cs typeface="Roboto"/>
                    <a:sym typeface="Roboto"/>
                  </a:rPr>
                  <a:t>Facilitates effective </a:t>
                </a:r>
                <a:br>
                  <a:rPr b="1" lang="en-GB" sz="1200">
                    <a:solidFill>
                      <a:srgbClr val="FFFFFF"/>
                    </a:solidFill>
                    <a:latin typeface="Roboto"/>
                    <a:ea typeface="Roboto"/>
                    <a:cs typeface="Roboto"/>
                    <a:sym typeface="Roboto"/>
                  </a:rPr>
                </a:br>
                <a:r>
                  <a:rPr b="1" lang="en-GB" sz="1200">
                    <a:solidFill>
                      <a:srgbClr val="FFFFFF"/>
                    </a:solidFill>
                    <a:latin typeface="Roboto"/>
                    <a:ea typeface="Roboto"/>
                    <a:cs typeface="Roboto"/>
                    <a:sym typeface="Roboto"/>
                  </a:rPr>
                  <a:t>dissemination of findings to impact public health &amp; policy</a:t>
                </a:r>
                <a:endParaRPr sz="1100">
                  <a:solidFill>
                    <a:srgbClr val="212529"/>
                  </a:solidFill>
                  <a:highlight>
                    <a:srgbClr val="FFFFFF"/>
                  </a:highlight>
                  <a:latin typeface="Helvetica Neue"/>
                  <a:ea typeface="Helvetica Neue"/>
                  <a:cs typeface="Helvetica Neue"/>
                  <a:sym typeface="Helvetica Neue"/>
                </a:endParaRPr>
              </a:p>
              <a:p>
                <a:pPr indent="0" lvl="0" marL="0" marR="0" rtl="0" algn="l">
                  <a:lnSpc>
                    <a:spcPct val="115000"/>
                  </a:lnSpc>
                  <a:spcBef>
                    <a:spcPts val="120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p:txBody>
          </p:sp>
        </p:grpSp>
        <p:grpSp>
          <p:nvGrpSpPr>
            <p:cNvPr id="239" name="Google Shape;239;p30"/>
            <p:cNvGrpSpPr/>
            <p:nvPr/>
          </p:nvGrpSpPr>
          <p:grpSpPr>
            <a:xfrm>
              <a:off x="6357811" y="358698"/>
              <a:ext cx="2653314" cy="2646401"/>
              <a:chOff x="1293736" y="1158649"/>
              <a:chExt cx="2653314" cy="2646401"/>
            </a:xfrm>
          </p:grpSpPr>
          <p:sp>
            <p:nvSpPr>
              <p:cNvPr id="240" name="Google Shape;240;p30"/>
              <p:cNvSpPr/>
              <p:nvPr/>
            </p:nvSpPr>
            <p:spPr>
              <a:xfrm rot="2700000">
                <a:off x="2286374"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944A1"/>
                    </a:solidFill>
                    <a:latin typeface="Roboto"/>
                    <a:ea typeface="Roboto"/>
                    <a:cs typeface="Roboto"/>
                    <a:sym typeface="Roboto"/>
                  </a:rPr>
                  <a:t>6</a:t>
                </a:r>
                <a:endParaRPr b="1" sz="1200">
                  <a:solidFill>
                    <a:srgbClr val="0944A1"/>
                  </a:solidFill>
                  <a:latin typeface="Roboto"/>
                  <a:ea typeface="Roboto"/>
                  <a:cs typeface="Roboto"/>
                  <a:sym typeface="Roboto"/>
                </a:endParaRPr>
              </a:p>
            </p:txBody>
          </p:sp>
          <p:sp>
            <p:nvSpPr>
              <p:cNvPr id="242" name="Google Shape;242;p30"/>
              <p:cNvSpPr txBox="1"/>
              <p:nvPr/>
            </p:nvSpPr>
            <p:spPr>
              <a:xfrm rot="-2700000">
                <a:off x="1436035" y="2083552"/>
                <a:ext cx="2778930"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GB" sz="1200">
                    <a:solidFill>
                      <a:srgbClr val="FFFFFF"/>
                    </a:solidFill>
                    <a:latin typeface="Roboto"/>
                    <a:ea typeface="Roboto"/>
                    <a:cs typeface="Roboto"/>
                    <a:sym typeface="Roboto"/>
                  </a:rPr>
                  <a:t>Increases research trust</a:t>
                </a:r>
                <a:endParaRPr sz="1100">
                  <a:solidFill>
                    <a:srgbClr val="212529"/>
                  </a:solidFill>
                  <a:highlight>
                    <a:srgbClr val="FFFFFF"/>
                  </a:highlight>
                  <a:latin typeface="Helvetica Neue"/>
                  <a:ea typeface="Helvetica Neue"/>
                  <a:cs typeface="Helvetica Neue"/>
                  <a:sym typeface="Helvetica Neue"/>
                </a:endParaRPr>
              </a:p>
            </p:txBody>
          </p:sp>
        </p:grpSp>
      </p:grpSp>
      <p:sp>
        <p:nvSpPr>
          <p:cNvPr id="243" name="Google Shape;243;p30"/>
          <p:cNvSpPr txBox="1"/>
          <p:nvPr>
            <p:ph type="title"/>
          </p:nvPr>
        </p:nvSpPr>
        <p:spPr>
          <a:xfrm>
            <a:off x="320631" y="370905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Benefits of CBPR</a:t>
            </a:r>
            <a:endParaRPr/>
          </a:p>
        </p:txBody>
      </p:sp>
      <p:cxnSp>
        <p:nvCxnSpPr>
          <p:cNvPr id="244" name="Google Shape;244;p30"/>
          <p:cNvCxnSpPr/>
          <p:nvPr/>
        </p:nvCxnSpPr>
        <p:spPr>
          <a:xfrm rot="10800000">
            <a:off x="645531" y="3656250"/>
            <a:ext cx="7870800" cy="0"/>
          </a:xfrm>
          <a:prstGeom prst="straightConnector1">
            <a:avLst/>
          </a:prstGeom>
          <a:noFill/>
          <a:ln cap="flat" cmpd="sng" w="28575">
            <a:solidFill>
              <a:schemeClr val="accent1"/>
            </a:solidFill>
            <a:prstDash val="solid"/>
            <a:round/>
            <a:headEnd len="med" w="med" type="none"/>
            <a:tailEnd len="med" w="med" type="none"/>
          </a:ln>
        </p:spPr>
      </p:cxnSp>
      <p:sp>
        <p:nvSpPr>
          <p:cNvPr id="245" name="Google Shape;245;p30"/>
          <p:cNvSpPr txBox="1"/>
          <p:nvPr/>
        </p:nvSpPr>
        <p:spPr>
          <a:xfrm>
            <a:off x="525975" y="4416450"/>
            <a:ext cx="81099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200">
                <a:solidFill>
                  <a:srgbClr val="212529"/>
                </a:solidFill>
                <a:highlight>
                  <a:srgbClr val="FFFFFF"/>
                </a:highlight>
                <a:latin typeface="Open Sans"/>
                <a:ea typeface="Open Sans"/>
                <a:cs typeface="Open Sans"/>
                <a:sym typeface="Open Sans"/>
              </a:rPr>
              <a:t>It will be most beneficial if our students use this methodology for their project work for a buy-in from the community.  To understand CBPR further - Let’slook at this </a:t>
            </a:r>
            <a:r>
              <a:rPr lang="en-GB" sz="1200" u="sng">
                <a:solidFill>
                  <a:srgbClr val="1155CC"/>
                </a:solidFill>
                <a:highlight>
                  <a:srgbClr val="FFFFFF"/>
                </a:highlight>
                <a:latin typeface="Open Sans"/>
                <a:ea typeface="Open Sans"/>
                <a:cs typeface="Open Sans"/>
                <a:sym typeface="Open Sans"/>
                <a:hlinkClick r:id="rId3">
                  <a:extLst>
                    <a:ext uri="{A12FA001-AC4F-418D-AE19-62706E023703}">
                      <ahyp:hlinkClr val="tx"/>
                    </a:ext>
                  </a:extLst>
                </a:hlinkClick>
              </a:rPr>
              <a:t>video</a:t>
            </a:r>
            <a:r>
              <a:rPr lang="en-GB" sz="1200">
                <a:solidFill>
                  <a:srgbClr val="212529"/>
                </a:solidFill>
                <a:highlight>
                  <a:srgbClr val="FFFFFF"/>
                </a:highlight>
                <a:latin typeface="Open Sans"/>
                <a:ea typeface="Open Sans"/>
                <a:cs typeface="Open Sans"/>
                <a:sym typeface="Open Sans"/>
              </a:rPr>
              <a:t>.</a:t>
            </a:r>
            <a:endParaRPr sz="12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idx="1" type="body"/>
          </p:nvPr>
        </p:nvSpPr>
        <p:spPr>
          <a:xfrm>
            <a:off x="391550" y="36047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200">
                <a:solidFill>
                  <a:srgbClr val="212529"/>
                </a:solidFill>
                <a:highlight>
                  <a:srgbClr val="FFFFFF"/>
                </a:highlight>
              </a:rPr>
              <a:t>Students research method should be driven by their  aims and priorities - they start by thinking carefully about what </a:t>
            </a:r>
            <a:r>
              <a:rPr b="1" lang="en-GB" sz="1200">
                <a:solidFill>
                  <a:srgbClr val="212529"/>
                </a:solidFill>
                <a:highlight>
                  <a:srgbClr val="FFFFFF"/>
                </a:highlight>
              </a:rPr>
              <a:t>they want to achieve</a:t>
            </a:r>
            <a:r>
              <a:rPr lang="en-GB" sz="1200">
                <a:solidFill>
                  <a:srgbClr val="212529"/>
                </a:solidFill>
                <a:highlight>
                  <a:srgbClr val="FFFFFF"/>
                </a:highlight>
              </a:rPr>
              <a:t>. When planning your their methods, there are two key decisions they will make.</a:t>
            </a:r>
            <a:endParaRPr sz="1200">
              <a:solidFill>
                <a:srgbClr val="000000"/>
              </a:solidFill>
            </a:endParaRPr>
          </a:p>
        </p:txBody>
      </p:sp>
      <p:grpSp>
        <p:nvGrpSpPr>
          <p:cNvPr id="251" name="Google Shape;251;p31"/>
          <p:cNvGrpSpPr/>
          <p:nvPr/>
        </p:nvGrpSpPr>
        <p:grpSpPr>
          <a:xfrm>
            <a:off x="4303290" y="1295962"/>
            <a:ext cx="1854000" cy="1854000"/>
            <a:chOff x="4303290" y="1676962"/>
            <a:chExt cx="1854000" cy="1854000"/>
          </a:xfrm>
        </p:grpSpPr>
        <p:sp>
          <p:nvSpPr>
            <p:cNvPr id="252" name="Google Shape;252;p31"/>
            <p:cNvSpPr/>
            <p:nvPr/>
          </p:nvSpPr>
          <p:spPr>
            <a:xfrm>
              <a:off x="4303290" y="1676962"/>
              <a:ext cx="1854000" cy="1854000"/>
            </a:xfrm>
            <a:prstGeom prst="ellipse">
              <a:avLst/>
            </a:prstGeom>
            <a:solidFill>
              <a:srgbClr val="249C90"/>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txBox="1"/>
            <p:nvPr/>
          </p:nvSpPr>
          <p:spPr>
            <a:xfrm>
              <a:off x="5010351" y="2455615"/>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FFFFFF"/>
                  </a:solidFill>
                  <a:latin typeface="Roboto"/>
                  <a:ea typeface="Roboto"/>
                  <a:cs typeface="Roboto"/>
                  <a:sym typeface="Roboto"/>
                </a:rPr>
                <a:t>ANALYSE</a:t>
              </a:r>
              <a:endParaRPr sz="1100">
                <a:solidFill>
                  <a:srgbClr val="FFFFFF"/>
                </a:solidFill>
                <a:latin typeface="Roboto"/>
                <a:ea typeface="Roboto"/>
                <a:cs typeface="Roboto"/>
                <a:sym typeface="Roboto"/>
              </a:endParaRPr>
            </a:p>
          </p:txBody>
        </p:sp>
      </p:grpSp>
      <p:grpSp>
        <p:nvGrpSpPr>
          <p:cNvPr id="254" name="Google Shape;254;p31"/>
          <p:cNvGrpSpPr/>
          <p:nvPr/>
        </p:nvGrpSpPr>
        <p:grpSpPr>
          <a:xfrm>
            <a:off x="2986712" y="1295962"/>
            <a:ext cx="1854000" cy="1854000"/>
            <a:chOff x="2986712" y="1676962"/>
            <a:chExt cx="1854000" cy="1854000"/>
          </a:xfrm>
        </p:grpSpPr>
        <p:sp>
          <p:nvSpPr>
            <p:cNvPr id="255" name="Google Shape;255;p31"/>
            <p:cNvSpPr/>
            <p:nvPr/>
          </p:nvSpPr>
          <p:spPr>
            <a:xfrm>
              <a:off x="2986712" y="1676962"/>
              <a:ext cx="1854000" cy="1854000"/>
            </a:xfrm>
            <a:prstGeom prst="ellipse">
              <a:avLst/>
            </a:prstGeom>
            <a:solidFill>
              <a:srgbClr val="1D7E74"/>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txBox="1"/>
            <p:nvPr/>
          </p:nvSpPr>
          <p:spPr>
            <a:xfrm>
              <a:off x="3134188" y="2455615"/>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FFFFFF"/>
                  </a:solidFill>
                  <a:latin typeface="Roboto"/>
                  <a:ea typeface="Roboto"/>
                  <a:cs typeface="Roboto"/>
                  <a:sym typeface="Roboto"/>
                </a:rPr>
                <a:t>COLLECT DATA</a:t>
              </a:r>
              <a:endParaRPr sz="1100">
                <a:solidFill>
                  <a:srgbClr val="FFFFFF"/>
                </a:solidFill>
                <a:latin typeface="Roboto"/>
                <a:ea typeface="Roboto"/>
                <a:cs typeface="Roboto"/>
                <a:sym typeface="Roboto"/>
              </a:endParaRPr>
            </a:p>
          </p:txBody>
        </p:sp>
      </p:grpSp>
      <p:cxnSp>
        <p:nvCxnSpPr>
          <p:cNvPr id="257" name="Google Shape;257;p31"/>
          <p:cNvCxnSpPr/>
          <p:nvPr/>
        </p:nvCxnSpPr>
        <p:spPr>
          <a:xfrm rot="10800000">
            <a:off x="1229312" y="1673462"/>
            <a:ext cx="1757400" cy="0"/>
          </a:xfrm>
          <a:prstGeom prst="straightConnector1">
            <a:avLst/>
          </a:prstGeom>
          <a:noFill/>
          <a:ln cap="flat" cmpd="sng" w="9525">
            <a:solidFill>
              <a:schemeClr val="dk2"/>
            </a:solidFill>
            <a:prstDash val="solid"/>
            <a:round/>
            <a:headEnd len="med" w="med" type="none"/>
            <a:tailEnd len="med" w="med" type="triangle"/>
          </a:ln>
        </p:spPr>
      </p:cxnSp>
      <p:cxnSp>
        <p:nvCxnSpPr>
          <p:cNvPr id="258" name="Google Shape;258;p31"/>
          <p:cNvCxnSpPr/>
          <p:nvPr/>
        </p:nvCxnSpPr>
        <p:spPr>
          <a:xfrm>
            <a:off x="6157312" y="1673462"/>
            <a:ext cx="1977000" cy="0"/>
          </a:xfrm>
          <a:prstGeom prst="straightConnector1">
            <a:avLst/>
          </a:prstGeom>
          <a:noFill/>
          <a:ln cap="flat" cmpd="sng" w="9525">
            <a:solidFill>
              <a:schemeClr val="dk2"/>
            </a:solidFill>
            <a:prstDash val="solid"/>
            <a:round/>
            <a:headEnd len="med" w="med" type="none"/>
            <a:tailEnd len="med" w="med" type="triangle"/>
          </a:ln>
        </p:spPr>
      </p:cxnSp>
      <p:sp>
        <p:nvSpPr>
          <p:cNvPr id="259" name="Google Shape;259;p31"/>
          <p:cNvSpPr txBox="1"/>
          <p:nvPr/>
        </p:nvSpPr>
        <p:spPr>
          <a:xfrm>
            <a:off x="-13300" y="1806200"/>
            <a:ext cx="3000000" cy="2609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GB" sz="1100">
                <a:solidFill>
                  <a:srgbClr val="212529"/>
                </a:solidFill>
                <a:latin typeface="Open Sans"/>
                <a:ea typeface="Open Sans"/>
                <a:cs typeface="Open Sans"/>
                <a:sym typeface="Open Sans"/>
              </a:rPr>
              <a:t>A) Qualitative vs. quantitative: </a:t>
            </a:r>
            <a:br>
              <a:rPr b="1" lang="en-GB" sz="1100">
                <a:solidFill>
                  <a:srgbClr val="212529"/>
                </a:solidFill>
                <a:latin typeface="Open Sans"/>
                <a:ea typeface="Open Sans"/>
                <a:cs typeface="Open Sans"/>
                <a:sym typeface="Open Sans"/>
              </a:rPr>
            </a:br>
            <a:r>
              <a:rPr lang="en-GB" sz="1100">
                <a:solidFill>
                  <a:srgbClr val="212529"/>
                </a:solidFill>
                <a:latin typeface="Open Sans"/>
                <a:ea typeface="Open Sans"/>
                <a:cs typeface="Open Sans"/>
                <a:sym typeface="Open Sans"/>
              </a:rPr>
              <a:t>Will your data take the form of words or numbers?</a:t>
            </a:r>
            <a:endParaRPr sz="1100">
              <a:solidFill>
                <a:srgbClr val="212529"/>
              </a:solidFill>
              <a:latin typeface="Open Sans"/>
              <a:ea typeface="Open Sans"/>
              <a:cs typeface="Open Sans"/>
              <a:sym typeface="Open Sans"/>
            </a:endParaRPr>
          </a:p>
          <a:p>
            <a:pPr indent="0" lvl="0" marL="0" rtl="0" algn="r">
              <a:lnSpc>
                <a:spcPct val="115000"/>
              </a:lnSpc>
              <a:spcBef>
                <a:spcPts val="1200"/>
              </a:spcBef>
              <a:spcAft>
                <a:spcPts val="0"/>
              </a:spcAft>
              <a:buNone/>
            </a:pPr>
            <a:r>
              <a:rPr b="1" lang="en-GB" sz="1100">
                <a:solidFill>
                  <a:srgbClr val="212529"/>
                </a:solidFill>
                <a:latin typeface="Open Sans"/>
                <a:ea typeface="Open Sans"/>
                <a:cs typeface="Open Sans"/>
                <a:sym typeface="Open Sans"/>
              </a:rPr>
              <a:t>B) Primary vs. secondary: </a:t>
            </a:r>
            <a:br>
              <a:rPr b="1" lang="en-GB" sz="1100">
                <a:solidFill>
                  <a:srgbClr val="212529"/>
                </a:solidFill>
                <a:latin typeface="Open Sans"/>
                <a:ea typeface="Open Sans"/>
                <a:cs typeface="Open Sans"/>
                <a:sym typeface="Open Sans"/>
              </a:rPr>
            </a:br>
            <a:r>
              <a:rPr lang="en-GB" sz="1100">
                <a:solidFill>
                  <a:srgbClr val="212529"/>
                </a:solidFill>
                <a:latin typeface="Open Sans"/>
                <a:ea typeface="Open Sans"/>
                <a:cs typeface="Open Sans"/>
                <a:sym typeface="Open Sans"/>
              </a:rPr>
              <a:t>Will you collect original data yourself, or will you use data that has already been collected by someone else?</a:t>
            </a:r>
            <a:endParaRPr sz="1100">
              <a:solidFill>
                <a:srgbClr val="212529"/>
              </a:solidFill>
              <a:latin typeface="Open Sans"/>
              <a:ea typeface="Open Sans"/>
              <a:cs typeface="Open Sans"/>
              <a:sym typeface="Open Sans"/>
            </a:endParaRPr>
          </a:p>
          <a:p>
            <a:pPr indent="0" lvl="0" marL="0" rtl="0" algn="r">
              <a:lnSpc>
                <a:spcPct val="115000"/>
              </a:lnSpc>
              <a:spcBef>
                <a:spcPts val="1200"/>
              </a:spcBef>
              <a:spcAft>
                <a:spcPts val="1200"/>
              </a:spcAft>
              <a:buNone/>
            </a:pPr>
            <a:r>
              <a:rPr b="1" lang="en-GB" sz="1100">
                <a:solidFill>
                  <a:srgbClr val="212529"/>
                </a:solidFill>
                <a:latin typeface="Open Sans"/>
                <a:ea typeface="Open Sans"/>
                <a:cs typeface="Open Sans"/>
                <a:sym typeface="Open Sans"/>
              </a:rPr>
              <a:t>C) Descriptive vs. experimental:</a:t>
            </a:r>
            <a:r>
              <a:rPr lang="en-GB" sz="1100">
                <a:solidFill>
                  <a:srgbClr val="212529"/>
                </a:solidFill>
                <a:latin typeface="Open Sans"/>
                <a:ea typeface="Open Sans"/>
                <a:cs typeface="Open Sans"/>
                <a:sym typeface="Open Sans"/>
              </a:rPr>
              <a:t> </a:t>
            </a:r>
            <a:br>
              <a:rPr lang="en-GB" sz="1100">
                <a:solidFill>
                  <a:srgbClr val="212529"/>
                </a:solidFill>
                <a:latin typeface="Open Sans"/>
                <a:ea typeface="Open Sans"/>
                <a:cs typeface="Open Sans"/>
                <a:sym typeface="Open Sans"/>
              </a:rPr>
            </a:br>
            <a:r>
              <a:rPr lang="en-GB" sz="1100">
                <a:solidFill>
                  <a:srgbClr val="212529"/>
                </a:solidFill>
                <a:latin typeface="Open Sans"/>
                <a:ea typeface="Open Sans"/>
                <a:cs typeface="Open Sans"/>
                <a:sym typeface="Open Sans"/>
              </a:rPr>
              <a:t>Will you take measurements of something as it is, or will you perform an experiment?</a:t>
            </a:r>
            <a:endParaRPr sz="1100">
              <a:solidFill>
                <a:srgbClr val="212529"/>
              </a:solidFill>
              <a:latin typeface="Open Sans"/>
              <a:ea typeface="Open Sans"/>
              <a:cs typeface="Open Sans"/>
              <a:sym typeface="Open Sans"/>
            </a:endParaRPr>
          </a:p>
        </p:txBody>
      </p:sp>
      <p:sp>
        <p:nvSpPr>
          <p:cNvPr id="260" name="Google Shape;260;p31"/>
          <p:cNvSpPr txBox="1"/>
          <p:nvPr/>
        </p:nvSpPr>
        <p:spPr>
          <a:xfrm>
            <a:off x="6206600" y="1806200"/>
            <a:ext cx="3000000" cy="15222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212529"/>
              </a:buClr>
              <a:buSzPts val="1100"/>
              <a:buChar char="●"/>
            </a:pPr>
            <a:r>
              <a:rPr lang="en-GB" sz="1100">
                <a:solidFill>
                  <a:srgbClr val="212529"/>
                </a:solidFill>
                <a:highlight>
                  <a:srgbClr val="FFFFFF"/>
                </a:highlight>
                <a:latin typeface="Helvetica Neue"/>
                <a:ea typeface="Helvetica Neue"/>
                <a:cs typeface="Helvetica Neue"/>
                <a:sym typeface="Helvetica Neue"/>
              </a:rPr>
              <a:t>For quantitative data, you can use </a:t>
            </a:r>
            <a:r>
              <a:rPr b="1" lang="en-GB" sz="1100">
                <a:solidFill>
                  <a:srgbClr val="212529"/>
                </a:solidFill>
                <a:highlight>
                  <a:srgbClr val="FFFFFF"/>
                </a:highlight>
                <a:latin typeface="Helvetica Neue"/>
                <a:ea typeface="Helvetica Neue"/>
                <a:cs typeface="Helvetica Neue"/>
                <a:sym typeface="Helvetica Neue"/>
              </a:rPr>
              <a:t>statistical analysis</a:t>
            </a:r>
            <a:r>
              <a:rPr lang="en-GB" sz="1100">
                <a:solidFill>
                  <a:srgbClr val="212529"/>
                </a:solidFill>
                <a:highlight>
                  <a:srgbClr val="FFFFFF"/>
                </a:highlight>
                <a:latin typeface="Helvetica Neue"/>
                <a:ea typeface="Helvetica Neue"/>
                <a:cs typeface="Helvetica Neue"/>
                <a:sym typeface="Helvetica Neue"/>
              </a:rPr>
              <a:t> methods to test relationships between variables.</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212529"/>
              </a:buClr>
              <a:buSzPts val="1100"/>
              <a:buChar char="●"/>
            </a:pPr>
            <a:r>
              <a:rPr lang="en-GB" sz="1100">
                <a:solidFill>
                  <a:srgbClr val="212529"/>
                </a:solidFill>
                <a:highlight>
                  <a:srgbClr val="FFFFFF"/>
                </a:highlight>
                <a:latin typeface="Helvetica Neue"/>
                <a:ea typeface="Helvetica Neue"/>
                <a:cs typeface="Helvetica Neue"/>
                <a:sym typeface="Helvetica Neue"/>
              </a:rPr>
              <a:t>For qualitative data, you can use methods such as </a:t>
            </a:r>
            <a:r>
              <a:rPr b="1" lang="en-GB" sz="1100">
                <a:solidFill>
                  <a:srgbClr val="212529"/>
                </a:solidFill>
                <a:highlight>
                  <a:srgbClr val="FFFFFF"/>
                </a:highlight>
                <a:latin typeface="Helvetica Neue"/>
                <a:ea typeface="Helvetica Neue"/>
                <a:cs typeface="Helvetica Neue"/>
                <a:sym typeface="Helvetica Neue"/>
              </a:rPr>
              <a:t>thematic analysis</a:t>
            </a:r>
            <a:r>
              <a:rPr lang="en-GB" sz="1100">
                <a:solidFill>
                  <a:srgbClr val="212529"/>
                </a:solidFill>
                <a:highlight>
                  <a:srgbClr val="FFFFFF"/>
                </a:highlight>
                <a:latin typeface="Helvetica Neue"/>
                <a:ea typeface="Helvetica Neue"/>
                <a:cs typeface="Helvetica Neue"/>
                <a:sym typeface="Helvetica Neue"/>
              </a:rPr>
              <a:t> to interpret patterns and meanings in the data.</a:t>
            </a:r>
            <a:endParaRPr b="1" sz="1100">
              <a:solidFill>
                <a:srgbClr val="212529"/>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aphicFrame>
        <p:nvGraphicFramePr>
          <p:cNvPr id="77" name="Google Shape;77;p14"/>
          <p:cNvGraphicFramePr/>
          <p:nvPr/>
        </p:nvGraphicFramePr>
        <p:xfrm>
          <a:off x="152400" y="152400"/>
          <a:ext cx="3000000" cy="3000000"/>
        </p:xfrm>
        <a:graphic>
          <a:graphicData uri="http://schemas.openxmlformats.org/drawingml/2006/table">
            <a:tbl>
              <a:tblPr>
                <a:noFill/>
                <a:tableStyleId>{41105100-ACE8-443C-8972-1ACBF43EAF24}</a:tableStyleId>
              </a:tblPr>
              <a:tblGrid>
                <a:gridCol w="3971925"/>
                <a:gridCol w="1038225"/>
                <a:gridCol w="752475"/>
                <a:gridCol w="3059900"/>
              </a:tblGrid>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Welcome</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7">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135</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7">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9 am - 11:15 am</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Warm up</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Recap</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Agenda</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000"/>
                        <a:t>Grouping </a:t>
                      </a:r>
                      <a:endParaRPr sz="1000"/>
                    </a:p>
                    <a:p>
                      <a:pPr indent="0" lvl="0" marL="0" rtl="0" algn="l">
                        <a:lnSpc>
                          <a:spcPct val="115000"/>
                        </a:lnSpc>
                        <a:spcBef>
                          <a:spcPts val="0"/>
                        </a:spcBef>
                        <a:spcAft>
                          <a:spcPts val="0"/>
                        </a:spcAft>
                        <a:buNone/>
                      </a:pPr>
                      <a:r>
                        <a:rPr lang="en-GB" sz="1000"/>
                        <a:t>Activity 1 - Sharing 3 case studies</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Map key stakeholders and Decide the research methodology to be use and design questions according </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Sharing their questionnaire </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45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Break</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11:15-11:30</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Survey reporting - How to use tech to analyze data + How to analyze data with samples</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70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100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11:30 am - 1:10 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Activity to analyze data - drawing conclusions or next action items</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4775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Lunch Break</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60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1:10pm - 2:10pm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Sharing analysis of data - within groups - Part 2</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110</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2:10 pm - 4:00 pm</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Go through the findings of the case</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Warm up activity</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20-30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Role of a mentor - what student needs/ expectation  and  mentor interventions are  required </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4479175" y="236775"/>
            <a:ext cx="4076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Quantitative </a:t>
            </a:r>
            <a:endParaRPr/>
          </a:p>
        </p:txBody>
      </p:sp>
      <p:sp>
        <p:nvSpPr>
          <p:cNvPr id="266" name="Google Shape;266;p32"/>
          <p:cNvSpPr txBox="1"/>
          <p:nvPr/>
        </p:nvSpPr>
        <p:spPr>
          <a:xfrm>
            <a:off x="402450" y="221025"/>
            <a:ext cx="40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Qualitative</a:t>
            </a:r>
            <a:endParaRPr b="1" sz="3600">
              <a:solidFill>
                <a:schemeClr val="accent1"/>
              </a:solidFill>
              <a:latin typeface="PT Sans Narrow"/>
              <a:ea typeface="PT Sans Narrow"/>
              <a:cs typeface="PT Sans Narrow"/>
              <a:sym typeface="PT Sans Narrow"/>
            </a:endParaRPr>
          </a:p>
        </p:txBody>
      </p:sp>
      <p:sp>
        <p:nvSpPr>
          <p:cNvPr id="267" name="Google Shape;267;p32"/>
          <p:cNvSpPr txBox="1"/>
          <p:nvPr/>
        </p:nvSpPr>
        <p:spPr>
          <a:xfrm>
            <a:off x="311700"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sp>
        <p:nvSpPr>
          <p:cNvPr id="268" name="Google Shape;268;p32"/>
          <p:cNvSpPr txBox="1"/>
          <p:nvPr/>
        </p:nvSpPr>
        <p:spPr>
          <a:xfrm>
            <a:off x="5907875"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graphicFrame>
        <p:nvGraphicFramePr>
          <p:cNvPr id="269" name="Google Shape;269;p32"/>
          <p:cNvGraphicFramePr/>
          <p:nvPr/>
        </p:nvGraphicFramePr>
        <p:xfrm>
          <a:off x="402450" y="1022350"/>
          <a:ext cx="3000000" cy="3000000"/>
        </p:xfrm>
        <a:graphic>
          <a:graphicData uri="http://schemas.openxmlformats.org/drawingml/2006/table">
            <a:tbl>
              <a:tblPr>
                <a:noFill/>
                <a:tableStyleId>{41105100-ACE8-443C-8972-1ACBF43EAF24}</a:tableStyleId>
              </a:tblPr>
              <a:tblGrid>
                <a:gridCol w="4076725"/>
                <a:gridCol w="4076725"/>
              </a:tblGrid>
              <a:tr h="670850">
                <a:tc>
                  <a:txBody>
                    <a:bodyPr/>
                    <a:lstStyle/>
                    <a:p>
                      <a:pPr indent="0" lvl="0" marL="0" rtl="0" algn="ctr">
                        <a:lnSpc>
                          <a:spcPct val="115000"/>
                        </a:lnSpc>
                        <a:spcBef>
                          <a:spcPts val="0"/>
                        </a:spcBef>
                        <a:spcAft>
                          <a:spcPts val="1200"/>
                        </a:spcAft>
                        <a:buNone/>
                      </a:pPr>
                      <a:r>
                        <a:rPr lang="en-GB" sz="1100">
                          <a:solidFill>
                            <a:srgbClr val="212529"/>
                          </a:solidFill>
                          <a:latin typeface="Open Sans"/>
                          <a:ea typeface="Open Sans"/>
                          <a:cs typeface="Open Sans"/>
                          <a:sym typeface="Open Sans"/>
                        </a:rPr>
                        <a:t>Qualitative research deals with words and meanings</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1200"/>
                        </a:spcAft>
                        <a:buNone/>
                      </a:pPr>
                      <a:r>
                        <a:rPr lang="en-GB" sz="1100">
                          <a:solidFill>
                            <a:srgbClr val="212529"/>
                          </a:solidFill>
                          <a:latin typeface="Open Sans"/>
                          <a:ea typeface="Open Sans"/>
                          <a:cs typeface="Open Sans"/>
                          <a:sym typeface="Open Sans"/>
                        </a:rPr>
                        <a:t>. </a:t>
                      </a:r>
                      <a:r>
                        <a:rPr lang="en-GB" sz="1100">
                          <a:solidFill>
                            <a:srgbClr val="212529"/>
                          </a:solidFill>
                          <a:latin typeface="Open Sans"/>
                          <a:ea typeface="Open Sans"/>
                          <a:cs typeface="Open Sans"/>
                          <a:sym typeface="Open Sans"/>
                        </a:rPr>
                        <a:t>Quantitative research deals with numbers and statistics</a:t>
                      </a:r>
                      <a:endParaRPr sz="1100">
                        <a:solidFill>
                          <a:srgbClr val="212529"/>
                        </a:solidFill>
                        <a:latin typeface="Helvetica Neue"/>
                        <a:ea typeface="Helvetica Neue"/>
                        <a:cs typeface="Helvetica Neue"/>
                        <a:sym typeface="Helvetica Neue"/>
                      </a:endParaRPr>
                    </a:p>
                  </a:txBody>
                  <a:tcPr marT="63500" marB="63500" marR="63500" marL="63500"/>
                </a:tc>
              </a:tr>
              <a:tr h="565475">
                <a:tc>
                  <a:txBody>
                    <a:bodyPr/>
                    <a:lstStyle/>
                    <a:p>
                      <a:pPr indent="0" lvl="0" marL="0" rtl="0" algn="ctr">
                        <a:lnSpc>
                          <a:spcPct val="115000"/>
                        </a:lnSpc>
                        <a:spcBef>
                          <a:spcPts val="0"/>
                        </a:spcBef>
                        <a:spcAft>
                          <a:spcPts val="0"/>
                        </a:spcAft>
                        <a:buNone/>
                      </a:pPr>
                      <a:r>
                        <a:rPr lang="en-GB" sz="1100">
                          <a:solidFill>
                            <a:srgbClr val="212529"/>
                          </a:solidFill>
                          <a:latin typeface="Helvetica Neue"/>
                          <a:ea typeface="Helvetica Neue"/>
                          <a:cs typeface="Helvetica Neue"/>
                          <a:sym typeface="Helvetica Neue"/>
                        </a:rPr>
                        <a:t>Understand subjective experiences, beliefs, and concepts</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ctr">
                        <a:lnSpc>
                          <a:spcPct val="115000"/>
                        </a:lnSpc>
                        <a:spcBef>
                          <a:spcPts val="0"/>
                        </a:spcBef>
                        <a:spcAft>
                          <a:spcPts val="0"/>
                        </a:spcAft>
                        <a:buNone/>
                      </a:pPr>
                      <a:r>
                        <a:rPr lang="en-GB" sz="1100">
                          <a:solidFill>
                            <a:srgbClr val="212529"/>
                          </a:solidFill>
                          <a:latin typeface="Helvetica Neue"/>
                          <a:ea typeface="Helvetica Neue"/>
                          <a:cs typeface="Helvetica Neue"/>
                          <a:sym typeface="Helvetica Neue"/>
                        </a:rPr>
                        <a:t>Measure variables and describe frequencies, averages, and correlations</a:t>
                      </a:r>
                      <a:endParaRPr sz="1100">
                        <a:solidFill>
                          <a:srgbClr val="212529"/>
                        </a:solidFill>
                        <a:latin typeface="Helvetica Neue"/>
                        <a:ea typeface="Helvetica Neue"/>
                        <a:cs typeface="Helvetica Neue"/>
                        <a:sym typeface="Helvetica Neue"/>
                      </a:endParaRPr>
                    </a:p>
                  </a:txBody>
                  <a:tcPr marT="63500" marB="63500" marR="63500" marL="63500"/>
                </a:tc>
              </a:tr>
              <a:tr h="565475">
                <a:tc>
                  <a:txBody>
                    <a:bodyPr/>
                    <a:lstStyle/>
                    <a:p>
                      <a:pPr indent="0" lvl="0" marL="0" rtl="0" algn="ctr">
                        <a:lnSpc>
                          <a:spcPct val="115000"/>
                        </a:lnSpc>
                        <a:spcBef>
                          <a:spcPts val="0"/>
                        </a:spcBef>
                        <a:spcAft>
                          <a:spcPts val="0"/>
                        </a:spcAft>
                        <a:buNone/>
                      </a:pPr>
                      <a:r>
                        <a:rPr lang="en-GB" sz="1100">
                          <a:solidFill>
                            <a:srgbClr val="212529"/>
                          </a:solidFill>
                          <a:latin typeface="Helvetica Neue"/>
                          <a:ea typeface="Helvetica Neue"/>
                          <a:cs typeface="Helvetica Neue"/>
                          <a:sym typeface="Helvetica Neue"/>
                        </a:rPr>
                        <a:t>Gain in-depth knowledge of a specific context or culture</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ctr">
                        <a:lnSpc>
                          <a:spcPct val="115000"/>
                        </a:lnSpc>
                        <a:spcBef>
                          <a:spcPts val="0"/>
                        </a:spcBef>
                        <a:spcAft>
                          <a:spcPts val="0"/>
                        </a:spcAft>
                        <a:buNone/>
                      </a:pPr>
                      <a:r>
                        <a:rPr lang="en-GB" sz="1100">
                          <a:solidFill>
                            <a:srgbClr val="212529"/>
                          </a:solidFill>
                          <a:latin typeface="Helvetica Neue"/>
                          <a:ea typeface="Helvetica Neue"/>
                          <a:cs typeface="Helvetica Neue"/>
                          <a:sym typeface="Helvetica Neue"/>
                        </a:rPr>
                        <a:t>Test hypotheses about relationships between variables</a:t>
                      </a:r>
                      <a:endParaRPr sz="1100">
                        <a:solidFill>
                          <a:srgbClr val="212529"/>
                        </a:solidFill>
                        <a:latin typeface="Helvetica Neue"/>
                        <a:ea typeface="Helvetica Neue"/>
                        <a:cs typeface="Helvetica Neue"/>
                        <a:sym typeface="Helvetica Neue"/>
                      </a:endParaRPr>
                    </a:p>
                  </a:txBody>
                  <a:tcPr marT="63500" marB="63500" marR="63500" marL="63500"/>
                </a:tc>
              </a:tr>
              <a:tr h="565475">
                <a:tc>
                  <a:txBody>
                    <a:bodyPr/>
                    <a:lstStyle/>
                    <a:p>
                      <a:pPr indent="0" lvl="0" marL="0" rtl="0" algn="ctr">
                        <a:lnSpc>
                          <a:spcPct val="115000"/>
                        </a:lnSpc>
                        <a:spcBef>
                          <a:spcPts val="0"/>
                        </a:spcBef>
                        <a:spcAft>
                          <a:spcPts val="0"/>
                        </a:spcAft>
                        <a:buNone/>
                      </a:pPr>
                      <a:r>
                        <a:rPr lang="en-GB" sz="1100">
                          <a:solidFill>
                            <a:srgbClr val="212529"/>
                          </a:solidFill>
                          <a:latin typeface="Helvetica Neue"/>
                          <a:ea typeface="Helvetica Neue"/>
                          <a:cs typeface="Helvetica Neue"/>
                          <a:sym typeface="Helvetica Neue"/>
                        </a:rPr>
                        <a:t>Explore under-researched problems and generate new ideas</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ctr">
                        <a:lnSpc>
                          <a:spcPct val="115000"/>
                        </a:lnSpc>
                        <a:spcBef>
                          <a:spcPts val="0"/>
                        </a:spcBef>
                        <a:spcAft>
                          <a:spcPts val="0"/>
                        </a:spcAft>
                        <a:buNone/>
                      </a:pPr>
                      <a:r>
                        <a:rPr lang="en-GB" sz="1100">
                          <a:solidFill>
                            <a:srgbClr val="212529"/>
                          </a:solidFill>
                          <a:latin typeface="Helvetica Neue"/>
                          <a:ea typeface="Helvetica Neue"/>
                          <a:cs typeface="Helvetica Neue"/>
                          <a:sym typeface="Helvetica Neue"/>
                        </a:rPr>
                        <a:t>Test the effectiveness of a new treatment, program or product</a:t>
                      </a:r>
                      <a:endParaRPr sz="1100">
                        <a:solidFill>
                          <a:srgbClr val="212529"/>
                        </a:solidFill>
                        <a:latin typeface="Helvetica Neue"/>
                        <a:ea typeface="Helvetica Neue"/>
                        <a:cs typeface="Helvetica Neue"/>
                        <a:sym typeface="Helvetica Neue"/>
                      </a:endParaRPr>
                    </a:p>
                  </a:txBody>
                  <a:tcPr marT="63500" marB="63500" marR="63500" marL="63500"/>
                </a:tc>
              </a:tr>
            </a:tbl>
          </a:graphicData>
        </a:graphic>
      </p:graphicFrame>
      <p:sp>
        <p:nvSpPr>
          <p:cNvPr id="270" name="Google Shape;270;p32"/>
          <p:cNvSpPr txBox="1"/>
          <p:nvPr/>
        </p:nvSpPr>
        <p:spPr>
          <a:xfrm>
            <a:off x="1444250" y="4230050"/>
            <a:ext cx="5451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200">
                <a:solidFill>
                  <a:srgbClr val="212529"/>
                </a:solidFill>
                <a:highlight>
                  <a:srgbClr val="FFFFFF"/>
                </a:highlight>
                <a:latin typeface="Open Sans"/>
                <a:ea typeface="Open Sans"/>
                <a:cs typeface="Open Sans"/>
                <a:sym typeface="Open Sans"/>
              </a:rPr>
              <a:t> Both are important for gaining different kinds of knowledge.</a:t>
            </a:r>
            <a:endParaRPr sz="1200">
              <a:solidFill>
                <a:srgbClr val="212529"/>
              </a:solidFill>
              <a:highlight>
                <a:srgbClr val="FFFFFF"/>
              </a:highlight>
              <a:latin typeface="Open Sans"/>
              <a:ea typeface="Open Sans"/>
              <a:cs typeface="Open Sans"/>
              <a:sym typeface="Open Sans"/>
            </a:endParaRPr>
          </a:p>
        </p:txBody>
      </p:sp>
      <p:pic>
        <p:nvPicPr>
          <p:cNvPr id="271" name="Google Shape;271;p32"/>
          <p:cNvPicPr preferRelativeResize="0"/>
          <p:nvPr/>
        </p:nvPicPr>
        <p:blipFill rotWithShape="1">
          <a:blip r:embed="rId3">
            <a:alphaModFix/>
          </a:blip>
          <a:srcRect b="22102" l="22406" r="31791" t="29459"/>
          <a:stretch/>
        </p:blipFill>
        <p:spPr>
          <a:xfrm>
            <a:off x="135400" y="3786575"/>
            <a:ext cx="1187849" cy="1256226"/>
          </a:xfrm>
          <a:prstGeom prst="rect">
            <a:avLst/>
          </a:prstGeom>
          <a:noFill/>
          <a:ln>
            <a:noFill/>
          </a:ln>
        </p:spPr>
      </p:pic>
      <p:sp>
        <p:nvSpPr>
          <p:cNvPr id="272" name="Google Shape;272;p32"/>
          <p:cNvSpPr txBox="1"/>
          <p:nvPr/>
        </p:nvSpPr>
        <p:spPr>
          <a:xfrm>
            <a:off x="416000" y="4206950"/>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3"/>
          <p:cNvSpPr txBox="1"/>
          <p:nvPr>
            <p:ph type="title"/>
          </p:nvPr>
        </p:nvSpPr>
        <p:spPr>
          <a:xfrm>
            <a:off x="402450" y="341575"/>
            <a:ext cx="4076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Primary</a:t>
            </a:r>
            <a:endParaRPr/>
          </a:p>
        </p:txBody>
      </p:sp>
      <p:sp>
        <p:nvSpPr>
          <p:cNvPr id="278" name="Google Shape;278;p33"/>
          <p:cNvSpPr txBox="1"/>
          <p:nvPr/>
        </p:nvSpPr>
        <p:spPr>
          <a:xfrm>
            <a:off x="4479175" y="341575"/>
            <a:ext cx="40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Secondary</a:t>
            </a:r>
            <a:endParaRPr b="1" sz="3600">
              <a:solidFill>
                <a:schemeClr val="accent1"/>
              </a:solidFill>
              <a:latin typeface="PT Sans Narrow"/>
              <a:ea typeface="PT Sans Narrow"/>
              <a:cs typeface="PT Sans Narrow"/>
              <a:sym typeface="PT Sans Narrow"/>
            </a:endParaRPr>
          </a:p>
        </p:txBody>
      </p:sp>
      <p:sp>
        <p:nvSpPr>
          <p:cNvPr id="279" name="Google Shape;279;p33"/>
          <p:cNvSpPr txBox="1"/>
          <p:nvPr/>
        </p:nvSpPr>
        <p:spPr>
          <a:xfrm>
            <a:off x="311700"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sp>
        <p:nvSpPr>
          <p:cNvPr id="280" name="Google Shape;280;p33"/>
          <p:cNvSpPr txBox="1"/>
          <p:nvPr/>
        </p:nvSpPr>
        <p:spPr>
          <a:xfrm>
            <a:off x="5907875"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graphicFrame>
        <p:nvGraphicFramePr>
          <p:cNvPr id="281" name="Google Shape;281;p33"/>
          <p:cNvGraphicFramePr/>
          <p:nvPr/>
        </p:nvGraphicFramePr>
        <p:xfrm>
          <a:off x="402450" y="1022350"/>
          <a:ext cx="3000000" cy="3000000"/>
        </p:xfrm>
        <a:graphic>
          <a:graphicData uri="http://schemas.openxmlformats.org/drawingml/2006/table">
            <a:tbl>
              <a:tblPr>
                <a:noFill/>
                <a:tableStyleId>{41105100-ACE8-443C-8972-1ACBF43EAF24}</a:tableStyleId>
              </a:tblPr>
              <a:tblGrid>
                <a:gridCol w="4076725"/>
                <a:gridCol w="4076725"/>
              </a:tblGrid>
              <a:tr h="670850">
                <a:tc>
                  <a:txBody>
                    <a:bodyPr/>
                    <a:lstStyle/>
                    <a:p>
                      <a:pPr indent="0" lvl="0" marL="0" rtl="0" algn="ctr">
                        <a:lnSpc>
                          <a:spcPct val="115000"/>
                        </a:lnSpc>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Original information that you collect for the purposes of answering your research question (e.g. through surveys, observations and experiments</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1200"/>
                        </a:spcAft>
                        <a:buNone/>
                      </a:pPr>
                      <a:r>
                        <a:rPr lang="en-GB" sz="1100">
                          <a:solidFill>
                            <a:srgbClr val="212529"/>
                          </a:solidFill>
                          <a:latin typeface="Open Sans"/>
                          <a:ea typeface="Open Sans"/>
                          <a:cs typeface="Open Sans"/>
                          <a:sym typeface="Open Sans"/>
                        </a:rPr>
                        <a:t>Information that has already been collected by other researchers (e.g. in a government census or previous scientific studies).</a:t>
                      </a:r>
                      <a:endParaRPr sz="1100">
                        <a:solidFill>
                          <a:srgbClr val="212529"/>
                        </a:solidFill>
                        <a:latin typeface="Open Sans"/>
                        <a:ea typeface="Open Sans"/>
                        <a:cs typeface="Open Sans"/>
                        <a:sym typeface="Open Sans"/>
                      </a:endParaRPr>
                    </a:p>
                  </a:txBody>
                  <a:tcPr marT="63500" marB="63500" marR="63500" marL="63500"/>
                </a:tc>
              </a:tr>
            </a:tbl>
          </a:graphicData>
        </a:graphic>
      </p:graphicFrame>
      <p:sp>
        <p:nvSpPr>
          <p:cNvPr id="282" name="Google Shape;282;p33"/>
          <p:cNvSpPr txBox="1"/>
          <p:nvPr/>
        </p:nvSpPr>
        <p:spPr>
          <a:xfrm>
            <a:off x="1529725" y="2411925"/>
            <a:ext cx="6655800" cy="1600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If you are using a </a:t>
            </a:r>
            <a:r>
              <a:rPr b="1" lang="en-GB" sz="1200">
                <a:solidFill>
                  <a:srgbClr val="212529"/>
                </a:solidFill>
                <a:highlight>
                  <a:srgbClr val="FFFFFF"/>
                </a:highlight>
                <a:latin typeface="Open Sans"/>
                <a:ea typeface="Open Sans"/>
                <a:cs typeface="Open Sans"/>
                <a:sym typeface="Open Sans"/>
              </a:rPr>
              <a:t>new research question, you need to collect primary data.</a:t>
            </a:r>
            <a:endParaRPr b="1" sz="1200">
              <a:solidFill>
                <a:srgbClr val="212529"/>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To </a:t>
            </a:r>
            <a:r>
              <a:rPr b="1" lang="en-GB" sz="1200">
                <a:solidFill>
                  <a:srgbClr val="212529"/>
                </a:solidFill>
                <a:highlight>
                  <a:srgbClr val="FFFFFF"/>
                </a:highlight>
                <a:latin typeface="Open Sans"/>
                <a:ea typeface="Open Sans"/>
                <a:cs typeface="Open Sans"/>
                <a:sym typeface="Open Sans"/>
              </a:rPr>
              <a:t>synthesize existing knowledge, analyze historical trends, or identify patterns</a:t>
            </a:r>
            <a:r>
              <a:rPr lang="en-GB" sz="1200">
                <a:solidFill>
                  <a:srgbClr val="212529"/>
                </a:solidFill>
                <a:highlight>
                  <a:srgbClr val="FFFFFF"/>
                </a:highlight>
                <a:latin typeface="Open Sans"/>
                <a:ea typeface="Open Sans"/>
                <a:cs typeface="Open Sans"/>
                <a:sym typeface="Open Sans"/>
              </a:rPr>
              <a:t> on a l</a:t>
            </a:r>
            <a:r>
              <a:rPr b="1" lang="en-GB" sz="1200">
                <a:solidFill>
                  <a:srgbClr val="212529"/>
                </a:solidFill>
                <a:highlight>
                  <a:srgbClr val="FFFFFF"/>
                </a:highlight>
                <a:latin typeface="Open Sans"/>
                <a:ea typeface="Open Sans"/>
                <a:cs typeface="Open Sans"/>
                <a:sym typeface="Open Sans"/>
              </a:rPr>
              <a:t>arge scale, secondary data </a:t>
            </a:r>
            <a:r>
              <a:rPr lang="en-GB" sz="1200">
                <a:solidFill>
                  <a:srgbClr val="212529"/>
                </a:solidFill>
                <a:highlight>
                  <a:srgbClr val="FFFFFF"/>
                </a:highlight>
                <a:latin typeface="Open Sans"/>
                <a:ea typeface="Open Sans"/>
                <a:cs typeface="Open Sans"/>
                <a:sym typeface="Open Sans"/>
              </a:rPr>
              <a:t>might be a better choice.</a:t>
            </a:r>
            <a:endParaRPr sz="1200">
              <a:solidFill>
                <a:srgbClr val="212529"/>
              </a:solidFill>
              <a:highlight>
                <a:srgbClr val="FFFFFF"/>
              </a:highlight>
              <a:latin typeface="Open Sans"/>
              <a:ea typeface="Open Sans"/>
              <a:cs typeface="Open Sans"/>
              <a:sym typeface="Open Sans"/>
            </a:endParaRPr>
          </a:p>
          <a:p>
            <a:pPr indent="-304800" lvl="0" marL="457200" rtl="0" algn="l">
              <a:lnSpc>
                <a:spcPct val="115000"/>
              </a:lnSpc>
              <a:spcBef>
                <a:spcPts val="0"/>
              </a:spcBef>
              <a:spcAft>
                <a:spcPts val="0"/>
              </a:spcAft>
              <a:buClr>
                <a:srgbClr val="212529"/>
              </a:buClr>
              <a:buSzPts val="1200"/>
              <a:buFont typeface="Open Sans"/>
              <a:buChar char="-"/>
            </a:pPr>
            <a:r>
              <a:rPr b="1" lang="en-GB" sz="1200">
                <a:solidFill>
                  <a:srgbClr val="212529"/>
                </a:solidFill>
                <a:highlight>
                  <a:srgbClr val="FFFFFF"/>
                </a:highlight>
                <a:latin typeface="Open Sans"/>
                <a:ea typeface="Open Sans"/>
                <a:cs typeface="Open Sans"/>
                <a:sym typeface="Open Sans"/>
              </a:rPr>
              <a:t>Usually, both can be combined</a:t>
            </a:r>
            <a:r>
              <a:rPr lang="en-GB" sz="1200">
                <a:solidFill>
                  <a:srgbClr val="212529"/>
                </a:solidFill>
                <a:highlight>
                  <a:srgbClr val="FFFFFF"/>
                </a:highlight>
                <a:latin typeface="Open Sans"/>
                <a:ea typeface="Open Sans"/>
                <a:cs typeface="Open Sans"/>
                <a:sym typeface="Open Sans"/>
              </a:rPr>
              <a:t> as part of the</a:t>
            </a:r>
            <a:r>
              <a:rPr b="1" lang="en-GB" sz="1200">
                <a:solidFill>
                  <a:srgbClr val="212529"/>
                </a:solidFill>
                <a:highlight>
                  <a:srgbClr val="FFFFFF"/>
                </a:highlight>
                <a:latin typeface="Open Sans"/>
                <a:ea typeface="Open Sans"/>
                <a:cs typeface="Open Sans"/>
                <a:sym typeface="Open Sans"/>
              </a:rPr>
              <a:t> research method</a:t>
            </a:r>
            <a:r>
              <a:rPr lang="en-GB" sz="1200">
                <a:solidFill>
                  <a:srgbClr val="212529"/>
                </a:solidFill>
                <a:highlight>
                  <a:srgbClr val="FFFFFF"/>
                </a:highlight>
                <a:latin typeface="Open Sans"/>
                <a:ea typeface="Open Sans"/>
                <a:cs typeface="Open Sans"/>
                <a:sym typeface="Open Sans"/>
              </a:rPr>
              <a:t>. This is where </a:t>
            </a:r>
            <a:r>
              <a:rPr b="1" lang="en-GB" sz="1200">
                <a:solidFill>
                  <a:srgbClr val="212529"/>
                </a:solidFill>
                <a:highlight>
                  <a:srgbClr val="FFFFFF"/>
                </a:highlight>
                <a:latin typeface="Open Sans"/>
                <a:ea typeface="Open Sans"/>
                <a:cs typeface="Open Sans"/>
                <a:sym typeface="Open Sans"/>
              </a:rPr>
              <a:t>getting the community involved will be helpful</a:t>
            </a:r>
            <a:endParaRPr b="1" sz="12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solidFill>
                <a:srgbClr val="212529"/>
              </a:solidFill>
              <a:highlight>
                <a:srgbClr val="FFFFFF"/>
              </a:highlight>
              <a:latin typeface="Open Sans"/>
              <a:ea typeface="Open Sans"/>
              <a:cs typeface="Open Sans"/>
              <a:sym typeface="Open Sans"/>
            </a:endParaRPr>
          </a:p>
        </p:txBody>
      </p:sp>
      <p:pic>
        <p:nvPicPr>
          <p:cNvPr id="283" name="Google Shape;283;p33"/>
          <p:cNvPicPr preferRelativeResize="0"/>
          <p:nvPr/>
        </p:nvPicPr>
        <p:blipFill rotWithShape="1">
          <a:blip r:embed="rId3">
            <a:alphaModFix/>
          </a:blip>
          <a:srcRect b="22102" l="22406" r="31791" t="29459"/>
          <a:stretch/>
        </p:blipFill>
        <p:spPr>
          <a:xfrm>
            <a:off x="451600" y="2333800"/>
            <a:ext cx="1187849" cy="1256226"/>
          </a:xfrm>
          <a:prstGeom prst="rect">
            <a:avLst/>
          </a:prstGeom>
          <a:noFill/>
          <a:ln>
            <a:noFill/>
          </a:ln>
        </p:spPr>
      </p:pic>
      <p:sp>
        <p:nvSpPr>
          <p:cNvPr id="284" name="Google Shape;284;p33"/>
          <p:cNvSpPr txBox="1"/>
          <p:nvPr/>
        </p:nvSpPr>
        <p:spPr>
          <a:xfrm>
            <a:off x="732200" y="2754175"/>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pic>
        <p:nvPicPr>
          <p:cNvPr id="285" name="Google Shape;285;p33"/>
          <p:cNvPicPr preferRelativeResize="0"/>
          <p:nvPr/>
        </p:nvPicPr>
        <p:blipFill>
          <a:blip r:embed="rId4">
            <a:alphaModFix/>
          </a:blip>
          <a:stretch>
            <a:fillRect/>
          </a:stretch>
        </p:blipFill>
        <p:spPr>
          <a:xfrm>
            <a:off x="1924238" y="3897676"/>
            <a:ext cx="5586124" cy="1027900"/>
          </a:xfrm>
          <a:prstGeom prst="rect">
            <a:avLst/>
          </a:prstGeom>
          <a:noFill/>
          <a:ln>
            <a:noFill/>
          </a:ln>
        </p:spPr>
      </p:pic>
      <p:sp>
        <p:nvSpPr>
          <p:cNvPr id="286" name="Google Shape;286;p33"/>
          <p:cNvSpPr txBox="1"/>
          <p:nvPr/>
        </p:nvSpPr>
        <p:spPr>
          <a:xfrm>
            <a:off x="402449" y="448975"/>
            <a:ext cx="815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chemeClr val="accent1"/>
                </a:solidFill>
                <a:latin typeface="PT Sans Narrow"/>
                <a:ea typeface="PT Sans Narrow"/>
                <a:cs typeface="PT Sans Narrow"/>
                <a:sym typeface="PT Sans Narrow"/>
              </a:rPr>
              <a:t>vs.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ph type="title"/>
          </p:nvPr>
        </p:nvSpPr>
        <p:spPr>
          <a:xfrm>
            <a:off x="402450" y="341575"/>
            <a:ext cx="40767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Descriptive</a:t>
            </a:r>
            <a:endParaRPr/>
          </a:p>
        </p:txBody>
      </p:sp>
      <p:sp>
        <p:nvSpPr>
          <p:cNvPr id="292" name="Google Shape;292;p34"/>
          <p:cNvSpPr txBox="1"/>
          <p:nvPr/>
        </p:nvSpPr>
        <p:spPr>
          <a:xfrm>
            <a:off x="4479175" y="341575"/>
            <a:ext cx="4035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Experimental</a:t>
            </a:r>
            <a:endParaRPr b="1" sz="3600">
              <a:solidFill>
                <a:schemeClr val="accent1"/>
              </a:solidFill>
              <a:latin typeface="PT Sans Narrow"/>
              <a:ea typeface="PT Sans Narrow"/>
              <a:cs typeface="PT Sans Narrow"/>
              <a:sym typeface="PT Sans Narrow"/>
            </a:endParaRPr>
          </a:p>
        </p:txBody>
      </p:sp>
      <p:sp>
        <p:nvSpPr>
          <p:cNvPr id="293" name="Google Shape;293;p34"/>
          <p:cNvSpPr txBox="1"/>
          <p:nvPr/>
        </p:nvSpPr>
        <p:spPr>
          <a:xfrm>
            <a:off x="311700"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sp>
        <p:nvSpPr>
          <p:cNvPr id="294" name="Google Shape;294;p34"/>
          <p:cNvSpPr txBox="1"/>
          <p:nvPr/>
        </p:nvSpPr>
        <p:spPr>
          <a:xfrm>
            <a:off x="5907875" y="11144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100">
              <a:latin typeface="Open Sans"/>
              <a:ea typeface="Open Sans"/>
              <a:cs typeface="Open Sans"/>
              <a:sym typeface="Open Sans"/>
            </a:endParaRPr>
          </a:p>
        </p:txBody>
      </p:sp>
      <p:graphicFrame>
        <p:nvGraphicFramePr>
          <p:cNvPr id="295" name="Google Shape;295;p34"/>
          <p:cNvGraphicFramePr/>
          <p:nvPr/>
        </p:nvGraphicFramePr>
        <p:xfrm>
          <a:off x="402450" y="1114425"/>
          <a:ext cx="3000000" cy="3000000"/>
        </p:xfrm>
        <a:graphic>
          <a:graphicData uri="http://schemas.openxmlformats.org/drawingml/2006/table">
            <a:tbl>
              <a:tblPr>
                <a:noFill/>
                <a:tableStyleId>{41105100-ACE8-443C-8972-1ACBF43EAF24}</a:tableStyleId>
              </a:tblPr>
              <a:tblGrid>
                <a:gridCol w="4076725"/>
                <a:gridCol w="4076725"/>
              </a:tblGrid>
              <a:tr h="670850">
                <a:tc>
                  <a:txBody>
                    <a:bodyPr/>
                    <a:lstStyle/>
                    <a:p>
                      <a:pPr indent="0" lvl="0" marL="0" rtl="0" algn="ctr">
                        <a:lnSpc>
                          <a:spcPct val="115000"/>
                        </a:lnSpc>
                        <a:spcBef>
                          <a:spcPts val="0"/>
                        </a:spcBef>
                        <a:spcAft>
                          <a:spcPts val="1200"/>
                        </a:spcAft>
                        <a:buNone/>
                      </a:pPr>
                      <a:r>
                        <a:rPr lang="en-GB" sz="1100">
                          <a:latin typeface="Open Sans"/>
                          <a:ea typeface="Open Sans"/>
                          <a:cs typeface="Open Sans"/>
                          <a:sym typeface="Open Sans"/>
                        </a:rPr>
                        <a:t>In descriptive research, you collect data about your study subject without intervening. The validity of your research will depend on your sampling method. This includes observations, surveys, existing case studies etc</a:t>
                      </a:r>
                      <a:endParaRPr sz="1100">
                        <a:latin typeface="Open Sans"/>
                        <a:ea typeface="Open Sans"/>
                        <a:cs typeface="Open Sans"/>
                        <a:sym typeface="Open Sans"/>
                      </a:endParaRPr>
                    </a:p>
                  </a:txBody>
                  <a:tcPr marT="63500" marB="63500" marR="63500" marL="63500"/>
                </a:tc>
                <a:tc>
                  <a:txBody>
                    <a:bodyPr/>
                    <a:lstStyle/>
                    <a:p>
                      <a:pPr indent="0" lvl="0" marL="0" rtl="0" algn="ctr">
                        <a:lnSpc>
                          <a:spcPct val="115000"/>
                        </a:lnSpc>
                        <a:spcBef>
                          <a:spcPts val="0"/>
                        </a:spcBef>
                        <a:spcAft>
                          <a:spcPts val="1200"/>
                        </a:spcAft>
                        <a:buNone/>
                      </a:pPr>
                      <a:r>
                        <a:rPr lang="en-GB" sz="1100">
                          <a:solidFill>
                            <a:srgbClr val="212529"/>
                          </a:solidFill>
                          <a:highlight>
                            <a:srgbClr val="FFFFFF"/>
                          </a:highlight>
                          <a:latin typeface="Helvetica Neue"/>
                          <a:ea typeface="Helvetica Neue"/>
                          <a:cs typeface="Helvetica Neue"/>
                          <a:sym typeface="Helvetica Neue"/>
                        </a:rPr>
                        <a:t>In experimental research, you systematically intervene in a process and measure the outcome. The validity of your research will depend on your experimental design. This includes experiments in the laboratory for example</a:t>
                      </a:r>
                      <a:endParaRPr sz="1100">
                        <a:solidFill>
                          <a:srgbClr val="212529"/>
                        </a:solidFill>
                        <a:latin typeface="Open Sans"/>
                        <a:ea typeface="Open Sans"/>
                        <a:cs typeface="Open Sans"/>
                        <a:sym typeface="Open Sans"/>
                      </a:endParaRPr>
                    </a:p>
                  </a:txBody>
                  <a:tcPr marT="63500" marB="63500" marR="63500" marL="63500"/>
                </a:tc>
              </a:tr>
            </a:tbl>
          </a:graphicData>
        </a:graphic>
      </p:graphicFrame>
      <p:sp>
        <p:nvSpPr>
          <p:cNvPr id="296" name="Google Shape;296;p34"/>
          <p:cNvSpPr txBox="1"/>
          <p:nvPr/>
        </p:nvSpPr>
        <p:spPr>
          <a:xfrm>
            <a:off x="402449" y="448975"/>
            <a:ext cx="815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chemeClr val="accent1"/>
                </a:solidFill>
                <a:latin typeface="PT Sans Narrow"/>
                <a:ea typeface="PT Sans Narrow"/>
                <a:cs typeface="PT Sans Narrow"/>
                <a:sym typeface="PT Sans Narrow"/>
              </a:rPr>
              <a:t>vs.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p:nvPr/>
        </p:nvSpPr>
        <p:spPr>
          <a:xfrm>
            <a:off x="3013078" y="870707"/>
            <a:ext cx="2976300" cy="2905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35"/>
          <p:cNvGrpSpPr/>
          <p:nvPr/>
        </p:nvGrpSpPr>
        <p:grpSpPr>
          <a:xfrm>
            <a:off x="1118860" y="1041627"/>
            <a:ext cx="2263294" cy="766022"/>
            <a:chOff x="1680836" y="1315124"/>
            <a:chExt cx="1931633" cy="669600"/>
          </a:xfrm>
        </p:grpSpPr>
        <p:cxnSp>
          <p:nvCxnSpPr>
            <p:cNvPr id="303" name="Google Shape;303;p35"/>
            <p:cNvCxnSpPr/>
            <p:nvPr/>
          </p:nvCxnSpPr>
          <p:spPr>
            <a:xfrm>
              <a:off x="3178969" y="1638300"/>
              <a:ext cx="433500" cy="252300"/>
            </a:xfrm>
            <a:prstGeom prst="straightConnector1">
              <a:avLst/>
            </a:prstGeom>
            <a:noFill/>
            <a:ln cap="flat" cmpd="sng" w="19050">
              <a:solidFill>
                <a:srgbClr val="83E3D9"/>
              </a:solidFill>
              <a:prstDash val="solid"/>
              <a:round/>
              <a:headEnd len="med" w="med" type="oval"/>
              <a:tailEnd len="sm" w="sm" type="none"/>
            </a:ln>
          </p:spPr>
        </p:cxnSp>
        <p:sp>
          <p:nvSpPr>
            <p:cNvPr id="304" name="Google Shape;304;p35"/>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Observations:</a:t>
              </a:r>
              <a:r>
                <a:rPr lang="en-GB" sz="1100">
                  <a:solidFill>
                    <a:srgbClr val="212529"/>
                  </a:solidFill>
                  <a:highlight>
                    <a:srgbClr val="FFFFFF"/>
                  </a:highlight>
                  <a:latin typeface="Open Sans"/>
                  <a:ea typeface="Open Sans"/>
                  <a:cs typeface="Open Sans"/>
                  <a:sym typeface="Open Sans"/>
                </a:rPr>
                <a:t> Observing subjects in a natural environment where variables can’t be controlled.</a:t>
              </a:r>
              <a:endParaRPr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0"/>
                </a:spcAft>
                <a:buNone/>
              </a:pPr>
              <a:r>
                <a:t/>
              </a:r>
              <a:endParaRPr sz="800">
                <a:latin typeface="Open Sans"/>
                <a:ea typeface="Open Sans"/>
                <a:cs typeface="Open Sans"/>
                <a:sym typeface="Open Sans"/>
              </a:endParaRPr>
            </a:p>
          </p:txBody>
        </p:sp>
      </p:grpSp>
      <p:grpSp>
        <p:nvGrpSpPr>
          <p:cNvPr id="305" name="Google Shape;305;p35"/>
          <p:cNvGrpSpPr/>
          <p:nvPr/>
        </p:nvGrpSpPr>
        <p:grpSpPr>
          <a:xfrm>
            <a:off x="5614067" y="1041627"/>
            <a:ext cx="2273105" cy="766022"/>
            <a:chOff x="5517319" y="1315124"/>
            <a:chExt cx="1940006" cy="669600"/>
          </a:xfrm>
        </p:grpSpPr>
        <p:cxnSp>
          <p:nvCxnSpPr>
            <p:cNvPr id="306" name="Google Shape;306;p35"/>
            <p:cNvCxnSpPr/>
            <p:nvPr/>
          </p:nvCxnSpPr>
          <p:spPr>
            <a:xfrm flipH="1">
              <a:off x="5517319" y="1638300"/>
              <a:ext cx="433500" cy="252300"/>
            </a:xfrm>
            <a:prstGeom prst="straightConnector1">
              <a:avLst/>
            </a:prstGeom>
            <a:noFill/>
            <a:ln cap="flat" cmpd="sng" w="19050">
              <a:solidFill>
                <a:srgbClr val="155B54"/>
              </a:solidFill>
              <a:prstDash val="solid"/>
              <a:round/>
              <a:headEnd len="med" w="med" type="oval"/>
              <a:tailEnd len="sm" w="sm" type="none"/>
            </a:ln>
          </p:spPr>
        </p:cxnSp>
        <p:sp>
          <p:nvSpPr>
            <p:cNvPr id="307" name="Google Shape;307;p35"/>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GB" sz="1100">
                  <a:solidFill>
                    <a:srgbClr val="212529"/>
                  </a:solidFill>
                  <a:highlight>
                    <a:srgbClr val="FFFFFF"/>
                  </a:highlight>
                  <a:uFill>
                    <a:noFill/>
                  </a:uFill>
                  <a:latin typeface="Open Sans"/>
                  <a:ea typeface="Open Sans"/>
                  <a:cs typeface="Open Sans"/>
                  <a:sym typeface="Open Sans"/>
                  <a:hlinkClick r:id="rId3">
                    <a:extLst>
                      <a:ext uri="{A12FA001-AC4F-418D-AE19-62706E023703}">
                        <ahyp:hlinkClr val="tx"/>
                      </a:ext>
                    </a:extLst>
                  </a:hlinkClick>
                </a:rPr>
                <a:t>Surve</a:t>
              </a:r>
              <a:r>
                <a:rPr b="1" lang="en-GB" sz="1100">
                  <a:solidFill>
                    <a:srgbClr val="212529"/>
                  </a:solidFill>
                  <a:highlight>
                    <a:srgbClr val="FFFFFF"/>
                  </a:highlight>
                  <a:latin typeface="Open Sans"/>
                  <a:ea typeface="Open Sans"/>
                  <a:cs typeface="Open Sans"/>
                  <a:sym typeface="Open Sans"/>
                </a:rPr>
                <a:t>y</a:t>
              </a:r>
              <a:r>
                <a:rPr b="1" lang="en-GB" sz="1100">
                  <a:solidFill>
                    <a:srgbClr val="212529"/>
                  </a:solidFill>
                  <a:highlight>
                    <a:srgbClr val="FFFFFF"/>
                  </a:highlight>
                  <a:uFill>
                    <a:noFill/>
                  </a:uFill>
                  <a:latin typeface="Open Sans"/>
                  <a:ea typeface="Open Sans"/>
                  <a:cs typeface="Open Sans"/>
                  <a:sym typeface="Open Sans"/>
                  <a:hlinkClick r:id="rId4">
                    <a:extLst>
                      <a:ext uri="{A12FA001-AC4F-418D-AE19-62706E023703}">
                        <ahyp:hlinkClr val="tx"/>
                      </a:ext>
                    </a:extLst>
                  </a:hlinkClick>
                </a:rPr>
                <a:t>s</a:t>
              </a:r>
              <a:r>
                <a:rPr b="1" lang="en-GB" sz="1100">
                  <a:solidFill>
                    <a:srgbClr val="212529"/>
                  </a:solidFill>
                  <a:highlight>
                    <a:srgbClr val="FFFFFF"/>
                  </a:highlight>
                  <a:latin typeface="Open Sans"/>
                  <a:ea typeface="Open Sans"/>
                  <a:cs typeface="Open Sans"/>
                  <a:sym typeface="Open Sans"/>
                </a:rPr>
                <a:t>: </a:t>
              </a:r>
              <a:r>
                <a:rPr lang="en-GB" sz="1100">
                  <a:solidFill>
                    <a:srgbClr val="212529"/>
                  </a:solidFill>
                  <a:highlight>
                    <a:srgbClr val="FFFFFF"/>
                  </a:highlight>
                  <a:latin typeface="Open Sans"/>
                  <a:ea typeface="Open Sans"/>
                  <a:cs typeface="Open Sans"/>
                  <a:sym typeface="Open Sans"/>
                </a:rPr>
                <a:t>List of closed or multiple choice questions that is distributed to a sample (online, in person, or over the phone).</a:t>
              </a:r>
              <a:endParaRPr sz="1100">
                <a:latin typeface="Open Sans"/>
                <a:ea typeface="Open Sans"/>
                <a:cs typeface="Open Sans"/>
                <a:sym typeface="Open Sans"/>
              </a:endParaRPr>
            </a:p>
          </p:txBody>
        </p:sp>
      </p:grpSp>
      <p:grpSp>
        <p:nvGrpSpPr>
          <p:cNvPr id="308" name="Google Shape;308;p35"/>
          <p:cNvGrpSpPr/>
          <p:nvPr/>
        </p:nvGrpSpPr>
        <p:grpSpPr>
          <a:xfrm>
            <a:off x="2588025" y="3581326"/>
            <a:ext cx="3845871" cy="1308496"/>
            <a:chOff x="2934711" y="3535140"/>
            <a:chExt cx="3282300" cy="1143790"/>
          </a:xfrm>
        </p:grpSpPr>
        <p:cxnSp>
          <p:nvCxnSpPr>
            <p:cNvPr id="309" name="Google Shape;309;p35"/>
            <p:cNvCxnSpPr/>
            <p:nvPr/>
          </p:nvCxnSpPr>
          <p:spPr>
            <a:xfrm rot="10800000">
              <a:off x="4556399" y="3535140"/>
              <a:ext cx="0" cy="460500"/>
            </a:xfrm>
            <a:prstGeom prst="straightConnector1">
              <a:avLst/>
            </a:prstGeom>
            <a:noFill/>
            <a:ln cap="flat" cmpd="sng" w="19050">
              <a:solidFill>
                <a:srgbClr val="249C90"/>
              </a:solidFill>
              <a:prstDash val="solid"/>
              <a:round/>
              <a:headEnd len="med" w="med" type="oval"/>
              <a:tailEnd len="sm" w="sm" type="none"/>
            </a:ln>
          </p:spPr>
        </p:cxnSp>
        <p:sp>
          <p:nvSpPr>
            <p:cNvPr id="310" name="Google Shape;310;p35"/>
            <p:cNvSpPr txBox="1"/>
            <p:nvPr/>
          </p:nvSpPr>
          <p:spPr>
            <a:xfrm>
              <a:off x="2934711" y="4009331"/>
              <a:ext cx="3282300" cy="6696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Experiments: </a:t>
              </a:r>
              <a:r>
                <a:rPr lang="en-GB" sz="1100">
                  <a:solidFill>
                    <a:srgbClr val="212529"/>
                  </a:solidFill>
                  <a:highlight>
                    <a:srgbClr val="FFFFFF"/>
                  </a:highlight>
                  <a:latin typeface="Open Sans"/>
                  <a:ea typeface="Open Sans"/>
                  <a:cs typeface="Open Sans"/>
                  <a:sym typeface="Open Sans"/>
                </a:rPr>
                <a:t>Situation in which variables are controlled and manipulated to establish cause-and-effect relationships.</a:t>
              </a:r>
              <a:endParaRPr sz="1100">
                <a:solidFill>
                  <a:srgbClr val="212529"/>
                </a:solidFill>
                <a:highlight>
                  <a:srgbClr val="FFFFFF"/>
                </a:highlight>
                <a:latin typeface="Open Sans"/>
                <a:ea typeface="Open Sans"/>
                <a:cs typeface="Open Sans"/>
                <a:sym typeface="Open Sans"/>
              </a:endParaRPr>
            </a:p>
            <a:p>
              <a:pPr indent="0" lvl="0" marL="0" rtl="0" algn="ctr">
                <a:lnSpc>
                  <a:spcPct val="115000"/>
                </a:lnSpc>
                <a:spcBef>
                  <a:spcPts val="1200"/>
                </a:spcBef>
                <a:spcAft>
                  <a:spcPts val="0"/>
                </a:spcAft>
                <a:buNone/>
              </a:pPr>
              <a:r>
                <a:t/>
              </a:r>
              <a:endParaRPr sz="800">
                <a:latin typeface="Open Sans"/>
                <a:ea typeface="Open Sans"/>
                <a:cs typeface="Open Sans"/>
                <a:sym typeface="Open Sans"/>
              </a:endParaRPr>
            </a:p>
          </p:txBody>
        </p:sp>
      </p:grpSp>
      <p:sp>
        <p:nvSpPr>
          <p:cNvPr id="311" name="Google Shape;311;p35"/>
          <p:cNvSpPr txBox="1"/>
          <p:nvPr/>
        </p:nvSpPr>
        <p:spPr>
          <a:xfrm>
            <a:off x="3655498" y="1889668"/>
            <a:ext cx="16917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accent1"/>
                </a:solidFill>
                <a:latin typeface="PT Sans Narrow"/>
                <a:ea typeface="PT Sans Narrow"/>
                <a:cs typeface="PT Sans Narrow"/>
                <a:sym typeface="PT Sans Narrow"/>
              </a:rPr>
              <a:t>Quantitative data collection methods</a:t>
            </a:r>
            <a:endParaRPr b="1" sz="1500">
              <a:solidFill>
                <a:schemeClr val="accent1"/>
              </a:solidFill>
              <a:latin typeface="PT Sans Narrow"/>
              <a:ea typeface="PT Sans Narrow"/>
              <a:cs typeface="PT Sans Narrow"/>
              <a:sym typeface="PT Sans Narrow"/>
            </a:endParaRPr>
          </a:p>
          <a:p>
            <a:pPr indent="0" lvl="0" marL="0" rtl="0" algn="ctr">
              <a:lnSpc>
                <a:spcPct val="115000"/>
              </a:lnSpc>
              <a:spcBef>
                <a:spcPts val="0"/>
              </a:spcBef>
              <a:spcAft>
                <a:spcPts val="0"/>
              </a:spcAft>
              <a:buNone/>
            </a:pPr>
            <a:r>
              <a:t/>
            </a:r>
            <a:endParaRPr b="1" sz="1500">
              <a:latin typeface="Roboto"/>
              <a:ea typeface="Roboto"/>
              <a:cs typeface="Roboto"/>
              <a:sym typeface="Roboto"/>
            </a:endParaRPr>
          </a:p>
        </p:txBody>
      </p:sp>
      <p:sp>
        <p:nvSpPr>
          <p:cNvPr id="312" name="Google Shape;312;p35"/>
          <p:cNvSpPr/>
          <p:nvPr/>
        </p:nvSpPr>
        <p:spPr>
          <a:xfrm rot="1764817">
            <a:off x="2931301" y="770608"/>
            <a:ext cx="3134323" cy="3097070"/>
          </a:xfrm>
          <a:prstGeom prst="blockArc">
            <a:avLst>
              <a:gd fmla="val 14414370" name="adj1"/>
              <a:gd fmla="val 694" name="adj2"/>
              <a:gd fmla="val 9562"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5"/>
          <p:cNvSpPr/>
          <p:nvPr/>
        </p:nvSpPr>
        <p:spPr>
          <a:xfrm flipH="1" rot="-1764817">
            <a:off x="2933975" y="770608"/>
            <a:ext cx="3134323" cy="3097070"/>
          </a:xfrm>
          <a:prstGeom prst="blockArc">
            <a:avLst>
              <a:gd fmla="val 14348563" name="adj1"/>
              <a:gd fmla="val 21472873" name="adj2"/>
              <a:gd fmla="val 9381" name="adj3"/>
            </a:avLst>
          </a:prstGeom>
          <a:solidFill>
            <a:srgbClr val="83E3D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5"/>
          <p:cNvSpPr/>
          <p:nvPr/>
        </p:nvSpPr>
        <p:spPr>
          <a:xfrm rot="-8141626">
            <a:off x="4287139" y="710004"/>
            <a:ext cx="420477" cy="420477"/>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5"/>
          <p:cNvSpPr/>
          <p:nvPr/>
        </p:nvSpPr>
        <p:spPr>
          <a:xfrm flipH="1" rot="-9035881">
            <a:off x="2932629" y="768867"/>
            <a:ext cx="3133620" cy="3096354"/>
          </a:xfrm>
          <a:prstGeom prst="blockArc">
            <a:avLst>
              <a:gd fmla="val 14316164" name="adj1"/>
              <a:gd fmla="val 21502663" name="adj2"/>
              <a:gd fmla="val 9415"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5"/>
          <p:cNvSpPr/>
          <p:nvPr/>
        </p:nvSpPr>
        <p:spPr>
          <a:xfrm rot="-1007087">
            <a:off x="5577559" y="2796752"/>
            <a:ext cx="365679" cy="358361"/>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5"/>
          <p:cNvSpPr/>
          <p:nvPr/>
        </p:nvSpPr>
        <p:spPr>
          <a:xfrm rot="6380859">
            <a:off x="3039203" y="2790299"/>
            <a:ext cx="416748" cy="425233"/>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p:nvPr/>
        </p:nvSpPr>
        <p:spPr>
          <a:xfrm>
            <a:off x="3136025" y="1026693"/>
            <a:ext cx="3108900" cy="3076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3" name="Google Shape;323;p36"/>
          <p:cNvGrpSpPr/>
          <p:nvPr/>
        </p:nvGrpSpPr>
        <p:grpSpPr>
          <a:xfrm>
            <a:off x="1425850" y="821123"/>
            <a:ext cx="2303877" cy="1051200"/>
            <a:chOff x="1900219" y="996030"/>
            <a:chExt cx="1882406" cy="867900"/>
          </a:xfrm>
        </p:grpSpPr>
        <p:cxnSp>
          <p:nvCxnSpPr>
            <p:cNvPr id="324" name="Google Shape;324;p36"/>
            <p:cNvCxnSpPr/>
            <p:nvPr/>
          </p:nvCxnSpPr>
          <p:spPr>
            <a:xfrm>
              <a:off x="3438525" y="1309350"/>
              <a:ext cx="344100" cy="344100"/>
            </a:xfrm>
            <a:prstGeom prst="straightConnector1">
              <a:avLst/>
            </a:prstGeom>
            <a:noFill/>
            <a:ln cap="flat" cmpd="sng" w="19050">
              <a:solidFill>
                <a:srgbClr val="249C90"/>
              </a:solidFill>
              <a:prstDash val="solid"/>
              <a:round/>
              <a:headEnd len="med" w="med" type="oval"/>
              <a:tailEnd len="sm" w="sm" type="none"/>
            </a:ln>
          </p:spPr>
        </p:cxnSp>
        <p:sp>
          <p:nvSpPr>
            <p:cNvPr id="325" name="Google Shape;325;p36"/>
            <p:cNvSpPr txBox="1"/>
            <p:nvPr/>
          </p:nvSpPr>
          <p:spPr>
            <a:xfrm>
              <a:off x="1900219" y="996030"/>
              <a:ext cx="1495200" cy="867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Literature review:</a:t>
              </a:r>
              <a:endParaRPr b="1"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1200"/>
                </a:spcAft>
                <a:buNone/>
              </a:pPr>
              <a:r>
                <a:rPr lang="en-GB" sz="1100">
                  <a:solidFill>
                    <a:srgbClr val="212529"/>
                  </a:solidFill>
                  <a:highlight>
                    <a:srgbClr val="FFFFFF"/>
                  </a:highlight>
                  <a:latin typeface="Open Sans"/>
                  <a:ea typeface="Open Sans"/>
                  <a:cs typeface="Open Sans"/>
                  <a:sym typeface="Open Sans"/>
                </a:rPr>
                <a:t> Survey of published works by other authors.</a:t>
              </a:r>
              <a:endParaRPr b="1" sz="800">
                <a:latin typeface="Open Sans"/>
                <a:ea typeface="Open Sans"/>
                <a:cs typeface="Open Sans"/>
                <a:sym typeface="Open Sans"/>
              </a:endParaRPr>
            </a:p>
          </p:txBody>
        </p:sp>
      </p:grpSp>
      <p:grpSp>
        <p:nvGrpSpPr>
          <p:cNvPr id="326" name="Google Shape;326;p36"/>
          <p:cNvGrpSpPr/>
          <p:nvPr/>
        </p:nvGrpSpPr>
        <p:grpSpPr>
          <a:xfrm>
            <a:off x="742125" y="3432800"/>
            <a:ext cx="2986163" cy="811020"/>
            <a:chOff x="1341575" y="3152302"/>
            <a:chExt cx="2439875" cy="669600"/>
          </a:xfrm>
        </p:grpSpPr>
        <p:cxnSp>
          <p:nvCxnSpPr>
            <p:cNvPr id="327" name="Google Shape;327;p36"/>
            <p:cNvCxnSpPr/>
            <p:nvPr/>
          </p:nvCxnSpPr>
          <p:spPr>
            <a:xfrm flipH="1" rot="10800000">
              <a:off x="3436150" y="3214625"/>
              <a:ext cx="345300" cy="342900"/>
            </a:xfrm>
            <a:prstGeom prst="straightConnector1">
              <a:avLst/>
            </a:prstGeom>
            <a:noFill/>
            <a:ln cap="flat" cmpd="sng" w="19050">
              <a:solidFill>
                <a:srgbClr val="155B54"/>
              </a:solidFill>
              <a:prstDash val="solid"/>
              <a:round/>
              <a:headEnd len="med" w="med" type="oval"/>
              <a:tailEnd len="sm" w="sm" type="none"/>
            </a:ln>
          </p:spPr>
        </p:cxnSp>
        <p:sp>
          <p:nvSpPr>
            <p:cNvPr id="328" name="Google Shape;328;p36"/>
            <p:cNvSpPr txBox="1"/>
            <p:nvPr/>
          </p:nvSpPr>
          <p:spPr>
            <a:xfrm>
              <a:off x="1341575" y="3152302"/>
              <a:ext cx="20538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Ethnography:</a:t>
              </a:r>
              <a:r>
                <a:rPr lang="en-GB" sz="1100">
                  <a:solidFill>
                    <a:srgbClr val="212529"/>
                  </a:solidFill>
                  <a:highlight>
                    <a:srgbClr val="FFFFFF"/>
                  </a:highlight>
                  <a:latin typeface="Open Sans"/>
                  <a:ea typeface="Open Sans"/>
                  <a:cs typeface="Open Sans"/>
                  <a:sym typeface="Open Sans"/>
                </a:rPr>
                <a:t> </a:t>
              </a:r>
              <a:endParaRPr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Participating in a community or organization for an extended period of time to closely observe culture and behavior.</a:t>
              </a:r>
              <a:endParaRPr sz="1100">
                <a:solidFill>
                  <a:srgbClr val="212529"/>
                </a:solidFill>
                <a:highlight>
                  <a:srgbClr val="FFFFFF"/>
                </a:highlight>
                <a:latin typeface="Open Sans"/>
                <a:ea typeface="Open Sans"/>
                <a:cs typeface="Open Sans"/>
                <a:sym typeface="Open Sans"/>
              </a:endParaRPr>
            </a:p>
            <a:p>
              <a:pPr indent="0" lvl="0" marL="0" rtl="0" algn="r">
                <a:lnSpc>
                  <a:spcPct val="115000"/>
                </a:lnSpc>
                <a:spcBef>
                  <a:spcPts val="1200"/>
                </a:spcBef>
                <a:spcAft>
                  <a:spcPts val="0"/>
                </a:spcAft>
                <a:buNone/>
              </a:pPr>
              <a:r>
                <a:t/>
              </a:r>
              <a:endParaRPr sz="800">
                <a:latin typeface="Open Sans"/>
                <a:ea typeface="Open Sans"/>
                <a:cs typeface="Open Sans"/>
                <a:sym typeface="Open Sans"/>
              </a:endParaRPr>
            </a:p>
          </p:txBody>
        </p:sp>
      </p:grpSp>
      <p:sp>
        <p:nvSpPr>
          <p:cNvPr id="329" name="Google Shape;329;p36"/>
          <p:cNvSpPr/>
          <p:nvPr/>
        </p:nvSpPr>
        <p:spPr>
          <a:xfrm flipH="1" rot="-1784381">
            <a:off x="3047625" y="926327"/>
            <a:ext cx="3285085" cy="3267913"/>
          </a:xfrm>
          <a:prstGeom prst="blockArc">
            <a:avLst>
              <a:gd fmla="val 14348563" name="adj1"/>
              <a:gd fmla="val 19872341" name="adj2"/>
              <a:gd fmla="val 9100"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36"/>
          <p:cNvGrpSpPr/>
          <p:nvPr/>
        </p:nvGrpSpPr>
        <p:grpSpPr>
          <a:xfrm>
            <a:off x="5639990" y="3432794"/>
            <a:ext cx="2289093" cy="811020"/>
            <a:chOff x="5343425" y="3152297"/>
            <a:chExt cx="1870327" cy="669600"/>
          </a:xfrm>
        </p:grpSpPr>
        <p:cxnSp>
          <p:nvCxnSpPr>
            <p:cNvPr id="331" name="Google Shape;331;p36"/>
            <p:cNvCxnSpPr/>
            <p:nvPr/>
          </p:nvCxnSpPr>
          <p:spPr>
            <a:xfrm rot="10800000">
              <a:off x="5343425" y="3214625"/>
              <a:ext cx="354900" cy="350100"/>
            </a:xfrm>
            <a:prstGeom prst="straightConnector1">
              <a:avLst/>
            </a:prstGeom>
            <a:noFill/>
            <a:ln cap="flat" cmpd="sng" w="19050">
              <a:solidFill>
                <a:srgbClr val="249C90"/>
              </a:solidFill>
              <a:prstDash val="solid"/>
              <a:round/>
              <a:headEnd len="med" w="med" type="oval"/>
              <a:tailEnd len="sm" w="sm" type="none"/>
            </a:ln>
          </p:spPr>
        </p:cxnSp>
        <p:sp>
          <p:nvSpPr>
            <p:cNvPr id="332" name="Google Shape;332;p36"/>
            <p:cNvSpPr txBox="1"/>
            <p:nvPr/>
          </p:nvSpPr>
          <p:spPr>
            <a:xfrm>
              <a:off x="5718552" y="3152297"/>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Focus groups:</a:t>
              </a:r>
              <a:endParaRPr b="1"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Discussion among a group of people about a topic to gather opinions that can be used for further research.</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800">
                <a:latin typeface="Open Sans"/>
                <a:ea typeface="Open Sans"/>
                <a:cs typeface="Open Sans"/>
                <a:sym typeface="Open Sans"/>
              </a:endParaRPr>
            </a:p>
          </p:txBody>
        </p:sp>
      </p:grpSp>
      <p:grpSp>
        <p:nvGrpSpPr>
          <p:cNvPr id="333" name="Google Shape;333;p36"/>
          <p:cNvGrpSpPr/>
          <p:nvPr/>
        </p:nvGrpSpPr>
        <p:grpSpPr>
          <a:xfrm>
            <a:off x="5641642" y="821125"/>
            <a:ext cx="3184681" cy="811020"/>
            <a:chOff x="5344775" y="996032"/>
            <a:chExt cx="2602076" cy="669600"/>
          </a:xfrm>
        </p:grpSpPr>
        <p:cxnSp>
          <p:nvCxnSpPr>
            <p:cNvPr id="334" name="Google Shape;334;p36"/>
            <p:cNvCxnSpPr/>
            <p:nvPr/>
          </p:nvCxnSpPr>
          <p:spPr>
            <a:xfrm flipH="1">
              <a:off x="5344775" y="1314450"/>
              <a:ext cx="336900" cy="339000"/>
            </a:xfrm>
            <a:prstGeom prst="straightConnector1">
              <a:avLst/>
            </a:prstGeom>
            <a:noFill/>
            <a:ln cap="flat" cmpd="sng" w="19050">
              <a:solidFill>
                <a:srgbClr val="155B54"/>
              </a:solidFill>
              <a:prstDash val="solid"/>
              <a:round/>
              <a:headEnd len="med" w="med" type="oval"/>
              <a:tailEnd len="sm" w="sm" type="none"/>
            </a:ln>
          </p:spPr>
        </p:cxnSp>
        <p:sp>
          <p:nvSpPr>
            <p:cNvPr id="335" name="Google Shape;335;p36"/>
            <p:cNvSpPr txBox="1"/>
            <p:nvPr/>
          </p:nvSpPr>
          <p:spPr>
            <a:xfrm>
              <a:off x="5899951" y="996032"/>
              <a:ext cx="20469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Interviews: </a:t>
              </a:r>
              <a:endParaRPr b="1"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rPr lang="en-GB" sz="1100">
                  <a:solidFill>
                    <a:srgbClr val="212529"/>
                  </a:solidFill>
                  <a:highlight>
                    <a:srgbClr val="FFFFFF"/>
                  </a:highlight>
                  <a:latin typeface="Open Sans"/>
                  <a:ea typeface="Open Sans"/>
                  <a:cs typeface="Open Sans"/>
                  <a:sym typeface="Open Sans"/>
                </a:rPr>
                <a:t>Asking open-ended questions verbally to respondents. Key informant interviews  can also be conducted:  qualitative in-depth interviews with people who know what is going on in the community. </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1100">
                <a:solidFill>
                  <a:srgbClr val="212529"/>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1100">
                <a:latin typeface="Open Sans"/>
                <a:ea typeface="Open Sans"/>
                <a:cs typeface="Open Sans"/>
                <a:sym typeface="Open Sans"/>
              </a:endParaRPr>
            </a:p>
          </p:txBody>
        </p:sp>
      </p:grpSp>
      <p:sp>
        <p:nvSpPr>
          <p:cNvPr id="336" name="Google Shape;336;p36"/>
          <p:cNvSpPr/>
          <p:nvPr/>
        </p:nvSpPr>
        <p:spPr>
          <a:xfrm rot="1784381">
            <a:off x="3045307" y="926327"/>
            <a:ext cx="3285085" cy="3267913"/>
          </a:xfrm>
          <a:prstGeom prst="blockArc">
            <a:avLst>
              <a:gd fmla="val 14545937" name="adj1"/>
              <a:gd fmla="val 19902139" name="adj2"/>
              <a:gd fmla="val 9115"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
          <p:cNvSpPr/>
          <p:nvPr/>
        </p:nvSpPr>
        <p:spPr>
          <a:xfrm rot="9016125">
            <a:off x="3038133" y="926080"/>
            <a:ext cx="3284117" cy="3266790"/>
          </a:xfrm>
          <a:prstGeom prst="blockArc">
            <a:avLst>
              <a:gd fmla="val 18041678" name="adj1"/>
              <a:gd fmla="val 1798478" name="adj2"/>
              <a:gd fmla="val 9595" name="adj3"/>
            </a:avLst>
          </a:prstGeom>
          <a:solidFill>
            <a:srgbClr val="155B54"/>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6"/>
          <p:cNvSpPr/>
          <p:nvPr/>
        </p:nvSpPr>
        <p:spPr>
          <a:xfrm flipH="1" rot="-9016125">
            <a:off x="3047308" y="926988"/>
            <a:ext cx="3284117" cy="3266790"/>
          </a:xfrm>
          <a:prstGeom prst="blockArc">
            <a:avLst>
              <a:gd fmla="val 17967225" name="adj1"/>
              <a:gd fmla="val 1529547" name="adj2"/>
              <a:gd fmla="val 9279"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rot="8118154">
            <a:off x="2976733" y="2347982"/>
            <a:ext cx="441877" cy="441877"/>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p:nvPr/>
        </p:nvSpPr>
        <p:spPr>
          <a:xfrm rot="-2681846">
            <a:off x="5953510" y="2339308"/>
            <a:ext cx="441877" cy="441877"/>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6"/>
          <p:cNvSpPr/>
          <p:nvPr/>
        </p:nvSpPr>
        <p:spPr>
          <a:xfrm rot="2681846">
            <a:off x="4464692" y="3807995"/>
            <a:ext cx="441877" cy="441877"/>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6"/>
          <p:cNvSpPr/>
          <p:nvPr/>
        </p:nvSpPr>
        <p:spPr>
          <a:xfrm rot="-8118154">
            <a:off x="4465540" y="858362"/>
            <a:ext cx="441877" cy="441877"/>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6"/>
          <p:cNvSpPr txBox="1"/>
          <p:nvPr/>
        </p:nvSpPr>
        <p:spPr>
          <a:xfrm>
            <a:off x="3844623" y="2111693"/>
            <a:ext cx="16917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accent1"/>
                </a:solidFill>
                <a:latin typeface="PT Sans Narrow"/>
                <a:ea typeface="PT Sans Narrow"/>
                <a:cs typeface="PT Sans Narrow"/>
                <a:sym typeface="PT Sans Narrow"/>
              </a:rPr>
              <a:t>Qualitative data collection methods</a:t>
            </a:r>
            <a:endParaRPr b="1" sz="1500">
              <a:solidFill>
                <a:schemeClr val="accent1"/>
              </a:solidFill>
              <a:latin typeface="PT Sans Narrow"/>
              <a:ea typeface="PT Sans Narrow"/>
              <a:cs typeface="PT Sans Narrow"/>
              <a:sym typeface="PT Sans Narrow"/>
            </a:endParaRPr>
          </a:p>
          <a:p>
            <a:pPr indent="0" lvl="0" marL="0" rtl="0" algn="ctr">
              <a:lnSpc>
                <a:spcPct val="115000"/>
              </a:lnSpc>
              <a:spcBef>
                <a:spcPts val="0"/>
              </a:spcBef>
              <a:spcAft>
                <a:spcPts val="0"/>
              </a:spcAft>
              <a:buNone/>
            </a:pPr>
            <a:r>
              <a:t/>
            </a:r>
            <a:endParaRPr b="1" sz="15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7"/>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Survey Research</a:t>
            </a:r>
            <a:endParaRPr b="0">
              <a:solidFill>
                <a:srgbClr val="1155CC"/>
              </a:solidFill>
            </a:endParaRPr>
          </a:p>
        </p:txBody>
      </p:sp>
      <p:sp>
        <p:nvSpPr>
          <p:cNvPr id="349" name="Google Shape;349;p37"/>
          <p:cNvSpPr txBox="1"/>
          <p:nvPr/>
        </p:nvSpPr>
        <p:spPr>
          <a:xfrm>
            <a:off x="2307350" y="1207725"/>
            <a:ext cx="4767300" cy="113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This project students are expected to do Surveys.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Survey research means collecting information about a group of people by asking them questions and analyzing the results. To conduct an effective survey, follow these four steps:</a:t>
            </a:r>
            <a:endParaRPr sz="1100">
              <a:solidFill>
                <a:srgbClr val="212529"/>
              </a:solidFill>
              <a:highlight>
                <a:srgbClr val="FFFFFF"/>
              </a:highlight>
              <a:latin typeface="Helvetica Neue"/>
              <a:ea typeface="Helvetica Neue"/>
              <a:cs typeface="Helvetica Neue"/>
              <a:sym typeface="Helvetica Neue"/>
            </a:endParaRPr>
          </a:p>
        </p:txBody>
      </p:sp>
      <p:sp>
        <p:nvSpPr>
          <p:cNvPr id="350" name="Google Shape;350;p37"/>
          <p:cNvSpPr txBox="1"/>
          <p:nvPr/>
        </p:nvSpPr>
        <p:spPr>
          <a:xfrm>
            <a:off x="115540" y="3536550"/>
            <a:ext cx="18015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Determine who will participate in the survey - define population and sample</a:t>
            </a:r>
            <a:endParaRPr b="1" sz="1200">
              <a:solidFill>
                <a:schemeClr val="accent5"/>
              </a:solidFill>
              <a:highlight>
                <a:srgbClr val="FFFFFF"/>
              </a:highlight>
              <a:latin typeface="Open Sans"/>
              <a:ea typeface="Open Sans"/>
              <a:cs typeface="Open Sans"/>
              <a:sym typeface="Open Sans"/>
            </a:endParaRPr>
          </a:p>
        </p:txBody>
      </p:sp>
      <p:sp>
        <p:nvSpPr>
          <p:cNvPr id="351" name="Google Shape;351;p37"/>
          <p:cNvSpPr txBox="1"/>
          <p:nvPr/>
        </p:nvSpPr>
        <p:spPr>
          <a:xfrm>
            <a:off x="2459382" y="3536550"/>
            <a:ext cx="1801500" cy="738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Decide the type of survey (In-person</a:t>
            </a:r>
            <a:br>
              <a:rPr b="1" lang="en-GB" sz="1200">
                <a:solidFill>
                  <a:schemeClr val="accent5"/>
                </a:solidFill>
                <a:highlight>
                  <a:srgbClr val="FFFFFF"/>
                </a:highlight>
                <a:latin typeface="Open Sans"/>
                <a:ea typeface="Open Sans"/>
                <a:cs typeface="Open Sans"/>
                <a:sym typeface="Open Sans"/>
              </a:rPr>
            </a:br>
            <a:r>
              <a:rPr b="1" lang="en-GB" sz="1200">
                <a:solidFill>
                  <a:schemeClr val="accent5"/>
                </a:solidFill>
                <a:highlight>
                  <a:srgbClr val="FFFFFF"/>
                </a:highlight>
                <a:latin typeface="Open Sans"/>
                <a:ea typeface="Open Sans"/>
                <a:cs typeface="Open Sans"/>
                <a:sym typeface="Open Sans"/>
              </a:rPr>
              <a:t>or Online)</a:t>
            </a:r>
            <a:endParaRPr b="1">
              <a:solidFill>
                <a:schemeClr val="accent5"/>
              </a:solidFill>
              <a:latin typeface="Open Sans"/>
              <a:ea typeface="Open Sans"/>
              <a:cs typeface="Open Sans"/>
              <a:sym typeface="Open Sans"/>
            </a:endParaRPr>
          </a:p>
        </p:txBody>
      </p:sp>
      <p:sp>
        <p:nvSpPr>
          <p:cNvPr id="352" name="Google Shape;352;p37"/>
          <p:cNvSpPr txBox="1"/>
          <p:nvPr/>
        </p:nvSpPr>
        <p:spPr>
          <a:xfrm>
            <a:off x="4803223" y="3536550"/>
            <a:ext cx="1801500" cy="554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GB" sz="1200">
                <a:solidFill>
                  <a:schemeClr val="accent5"/>
                </a:solidFill>
                <a:highlight>
                  <a:srgbClr val="FFFFFF"/>
                </a:highlight>
                <a:latin typeface="Open Sans"/>
                <a:ea typeface="Open Sans"/>
                <a:cs typeface="Open Sans"/>
                <a:sym typeface="Open Sans"/>
              </a:rPr>
              <a:t>Design the survey questions and layout</a:t>
            </a:r>
            <a:endParaRPr b="1" sz="1200">
              <a:solidFill>
                <a:schemeClr val="accent5"/>
              </a:solidFill>
              <a:highlight>
                <a:srgbClr val="FFFFFF"/>
              </a:highlight>
              <a:latin typeface="Open Sans"/>
              <a:ea typeface="Open Sans"/>
              <a:cs typeface="Open Sans"/>
              <a:sym typeface="Open Sans"/>
            </a:endParaRPr>
          </a:p>
        </p:txBody>
      </p:sp>
      <p:sp>
        <p:nvSpPr>
          <p:cNvPr id="353" name="Google Shape;353;p37"/>
          <p:cNvSpPr txBox="1"/>
          <p:nvPr/>
        </p:nvSpPr>
        <p:spPr>
          <a:xfrm>
            <a:off x="7147065" y="3536550"/>
            <a:ext cx="1801500" cy="604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1300"/>
              </a:spcBef>
              <a:spcAft>
                <a:spcPts val="700"/>
              </a:spcAft>
              <a:buNone/>
            </a:pPr>
            <a:r>
              <a:rPr b="1" lang="en-GB" sz="1300">
                <a:solidFill>
                  <a:schemeClr val="accent5"/>
                </a:solidFill>
                <a:highlight>
                  <a:srgbClr val="FFFFFF"/>
                </a:highlight>
                <a:latin typeface="Open Sans"/>
                <a:ea typeface="Open Sans"/>
                <a:cs typeface="Open Sans"/>
                <a:sym typeface="Open Sans"/>
              </a:rPr>
              <a:t>Distribute the survey</a:t>
            </a:r>
            <a:endParaRPr b="1" sz="1300">
              <a:solidFill>
                <a:schemeClr val="accent5"/>
              </a:solidFill>
              <a:highlight>
                <a:srgbClr val="FFFFFF"/>
              </a:highlight>
              <a:latin typeface="Open Sans"/>
              <a:ea typeface="Open Sans"/>
              <a:cs typeface="Open Sans"/>
              <a:sym typeface="Open Sans"/>
            </a:endParaRPr>
          </a:p>
        </p:txBody>
      </p:sp>
      <p:cxnSp>
        <p:nvCxnSpPr>
          <p:cNvPr id="354" name="Google Shape;354;p37"/>
          <p:cNvCxnSpPr>
            <a:stCxn id="349" idx="2"/>
            <a:endCxn id="351" idx="0"/>
          </p:cNvCxnSpPr>
          <p:nvPr/>
        </p:nvCxnSpPr>
        <p:spPr>
          <a:xfrm rot="5400000">
            <a:off x="3427550" y="2273175"/>
            <a:ext cx="1196100" cy="13308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355" name="Google Shape;355;p37"/>
          <p:cNvCxnSpPr>
            <a:stCxn id="349" idx="2"/>
            <a:endCxn id="352" idx="0"/>
          </p:cNvCxnSpPr>
          <p:nvPr/>
        </p:nvCxnSpPr>
        <p:spPr>
          <a:xfrm flipH="1" rot="-5400000">
            <a:off x="4599500" y="2432025"/>
            <a:ext cx="1196100" cy="10131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356" name="Google Shape;356;p37"/>
          <p:cNvCxnSpPr>
            <a:endCxn id="353" idx="0"/>
          </p:cNvCxnSpPr>
          <p:nvPr/>
        </p:nvCxnSpPr>
        <p:spPr>
          <a:xfrm>
            <a:off x="5724315" y="3217650"/>
            <a:ext cx="2323500" cy="318900"/>
          </a:xfrm>
          <a:prstGeom prst="bentConnector2">
            <a:avLst/>
          </a:prstGeom>
          <a:noFill/>
          <a:ln cap="flat" cmpd="sng" w="9525">
            <a:solidFill>
              <a:schemeClr val="dk2"/>
            </a:solidFill>
            <a:prstDash val="solid"/>
            <a:round/>
            <a:headEnd len="med" w="med" type="none"/>
            <a:tailEnd len="med" w="med" type="none"/>
          </a:ln>
        </p:spPr>
      </p:cxnSp>
      <p:cxnSp>
        <p:nvCxnSpPr>
          <p:cNvPr id="357" name="Google Shape;357;p37"/>
          <p:cNvCxnSpPr>
            <a:endCxn id="350" idx="0"/>
          </p:cNvCxnSpPr>
          <p:nvPr/>
        </p:nvCxnSpPr>
        <p:spPr>
          <a:xfrm flipH="1">
            <a:off x="1016290" y="3200550"/>
            <a:ext cx="2340900" cy="336000"/>
          </a:xfrm>
          <a:prstGeom prst="bentConnector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363" name="Google Shape;363;p38"/>
          <p:cNvSpPr txBox="1"/>
          <p:nvPr>
            <p:ph idx="1" type="body"/>
          </p:nvPr>
        </p:nvSpPr>
        <p:spPr>
          <a:xfrm>
            <a:off x="311700" y="1266325"/>
            <a:ext cx="7617000" cy="3302700"/>
          </a:xfrm>
          <a:prstGeom prst="rect">
            <a:avLst/>
          </a:prstGeom>
        </p:spPr>
        <p:txBody>
          <a:bodyPr anchorCtr="0" anchor="t" bIns="91425" lIns="91425" spcFirstLastPara="1" rIns="91425" wrap="square" tIns="91425">
            <a:normAutofit/>
          </a:bodyPr>
          <a:lstStyle/>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Case studies</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Map the key stakeholders </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Prepare a survey questionnaire based on the research methodology decided</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Look at tools needed for data analysis for </a:t>
            </a:r>
            <a:r>
              <a:rPr lang="en-GB" sz="1300">
                <a:solidFill>
                  <a:srgbClr val="000000"/>
                </a:solidFill>
              </a:rPr>
              <a:t>Survey reporting</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How to analyze data and draw conclusions or next action items </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Role of a mentor , requirements of students</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Introduction to grading system and log book design</a:t>
            </a:r>
            <a:endParaRPr sz="1300">
              <a:solidFill>
                <a:srgbClr val="000000"/>
              </a:solidFill>
              <a:highlight>
                <a:srgbClr val="FFFFFF"/>
              </a:highlight>
            </a:endParaRPr>
          </a:p>
          <a:p>
            <a:pPr indent="-311150" lvl="0" marL="457200" rtl="0" algn="l">
              <a:lnSpc>
                <a:spcPct val="120000"/>
              </a:lnSpc>
              <a:spcBef>
                <a:spcPts val="0"/>
              </a:spcBef>
              <a:spcAft>
                <a:spcPts val="0"/>
              </a:spcAft>
              <a:buClr>
                <a:srgbClr val="000000"/>
              </a:buClr>
              <a:buSzPts val="1300"/>
              <a:buChar char="-"/>
            </a:pPr>
            <a:r>
              <a:rPr lang="en-GB" sz="1300">
                <a:solidFill>
                  <a:srgbClr val="000000"/>
                </a:solidFill>
                <a:highlight>
                  <a:srgbClr val="FFFFFF"/>
                </a:highlight>
              </a:rPr>
              <a:t>Problem solving mentor issues/challenges</a:t>
            </a:r>
            <a:endParaRPr sz="1900">
              <a:solidFill>
                <a:srgbClr val="000000"/>
              </a:solidFill>
            </a:endParaRPr>
          </a:p>
        </p:txBody>
      </p:sp>
      <p:pic>
        <p:nvPicPr>
          <p:cNvPr id="364" name="Google Shape;364;p38"/>
          <p:cNvPicPr preferRelativeResize="0"/>
          <p:nvPr/>
        </p:nvPicPr>
        <p:blipFill>
          <a:blip r:embed="rId3">
            <a:alphaModFix/>
          </a:blip>
          <a:stretch>
            <a:fillRect/>
          </a:stretch>
        </p:blipFill>
        <p:spPr>
          <a:xfrm>
            <a:off x="7928700" y="3301687"/>
            <a:ext cx="1509050" cy="21343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Case studies </a:t>
            </a:r>
            <a:endParaRPr/>
          </a:p>
        </p:txBody>
      </p:sp>
      <p:sp>
        <p:nvSpPr>
          <p:cNvPr id="370" name="Google Shape;370;p39"/>
          <p:cNvSpPr txBox="1"/>
          <p:nvPr>
            <p:ph idx="1" type="body"/>
          </p:nvPr>
        </p:nvSpPr>
        <p:spPr>
          <a:xfrm>
            <a:off x="311700" y="1733550"/>
            <a:ext cx="7617000" cy="27963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None/>
            </a:pPr>
            <a:r>
              <a:rPr lang="en-GB" sz="1500">
                <a:solidFill>
                  <a:srgbClr val="000000"/>
                </a:solidFill>
              </a:rPr>
              <a:t>Session 1 - A case study and build on a research survey for the same</a:t>
            </a:r>
            <a:endParaRPr sz="1500">
              <a:solidFill>
                <a:srgbClr val="000000"/>
              </a:solidFill>
            </a:endParaRPr>
          </a:p>
          <a:p>
            <a:pPr indent="-323850" lvl="0" marL="914400" rtl="0" algn="l">
              <a:lnSpc>
                <a:spcPct val="120000"/>
              </a:lnSpc>
              <a:spcBef>
                <a:spcPts val="0"/>
              </a:spcBef>
              <a:spcAft>
                <a:spcPts val="0"/>
              </a:spcAft>
              <a:buClr>
                <a:srgbClr val="000000"/>
              </a:buClr>
              <a:buSzPts val="1500"/>
              <a:buChar char="-"/>
            </a:pPr>
            <a:r>
              <a:rPr lang="en-GB" sz="1500">
                <a:solidFill>
                  <a:srgbClr val="000000"/>
                </a:solidFill>
              </a:rPr>
              <a:t>Form groups</a:t>
            </a:r>
            <a:endParaRPr sz="1500">
              <a:solidFill>
                <a:srgbClr val="000000"/>
              </a:solidFill>
            </a:endParaRPr>
          </a:p>
          <a:p>
            <a:pPr indent="-323850" lvl="0" marL="914400" rtl="0" algn="l">
              <a:lnSpc>
                <a:spcPct val="120000"/>
              </a:lnSpc>
              <a:spcBef>
                <a:spcPts val="0"/>
              </a:spcBef>
              <a:spcAft>
                <a:spcPts val="0"/>
              </a:spcAft>
              <a:buClr>
                <a:srgbClr val="000000"/>
              </a:buClr>
              <a:buSzPts val="1500"/>
              <a:buChar char="-"/>
            </a:pPr>
            <a:r>
              <a:rPr lang="en-GB" sz="1500">
                <a:solidFill>
                  <a:srgbClr val="000000"/>
                </a:solidFill>
              </a:rPr>
              <a:t>3 types of case studies </a:t>
            </a:r>
            <a:endParaRPr sz="1500">
              <a:solidFill>
                <a:srgbClr val="000000"/>
              </a:solidFill>
            </a:endParaRPr>
          </a:p>
          <a:p>
            <a:pPr indent="0" lvl="0" marL="0" marR="0" rtl="0" algn="l">
              <a:lnSpc>
                <a:spcPct val="115000"/>
              </a:lnSpc>
              <a:spcBef>
                <a:spcPts val="0"/>
              </a:spcBef>
              <a:spcAft>
                <a:spcPts val="0"/>
              </a:spcAft>
              <a:buNone/>
            </a:pPr>
            <a:r>
              <a:t/>
            </a:r>
            <a:endParaRPr sz="15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Arts Students</a:t>
            </a:r>
            <a:endParaRPr/>
          </a:p>
        </p:txBody>
      </p:sp>
      <p:sp>
        <p:nvSpPr>
          <p:cNvPr id="376" name="Google Shape;376;p40"/>
          <p:cNvSpPr txBox="1"/>
          <p:nvPr>
            <p:ph idx="1" type="body"/>
          </p:nvPr>
        </p:nvSpPr>
        <p:spPr>
          <a:xfrm>
            <a:off x="311700" y="1404950"/>
            <a:ext cx="7617000" cy="27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solidFill>
                  <a:srgbClr val="212529"/>
                </a:solidFill>
                <a:highlight>
                  <a:srgbClr val="FFFFFF"/>
                </a:highlight>
              </a:rPr>
              <a:t>Qualitative Focus Group Study</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Employing CBPR to Understand the Well-Being of Higher Education Students During Covid-19 Lockdown in India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What challenges did students face during this time?</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to Case: </a:t>
            </a:r>
            <a:r>
              <a:rPr lang="en-GB" sz="1200" u="sng">
                <a:solidFill>
                  <a:srgbClr val="1155CC"/>
                </a:solidFill>
                <a:highlight>
                  <a:srgbClr val="FFFFFF"/>
                </a:highlight>
                <a:hlinkClick r:id="rId3">
                  <a:extLst>
                    <a:ext uri="{A12FA001-AC4F-418D-AE19-62706E023703}">
                      <ahyp:hlinkClr val="tx"/>
                    </a:ext>
                  </a:extLst>
                </a:hlinkClick>
              </a:rPr>
              <a:t>https://drive.google.com/file/d/1KpHrty_Z5AV6kQYtgpIXD_bZ46bfwBgB/view?usp=sharing</a:t>
            </a:r>
            <a:endParaRPr sz="15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Commerce</a:t>
            </a:r>
            <a:r>
              <a:rPr lang="en-GB"/>
              <a:t> Students</a:t>
            </a:r>
            <a:endParaRPr/>
          </a:p>
        </p:txBody>
      </p:sp>
      <p:sp>
        <p:nvSpPr>
          <p:cNvPr id="382" name="Google Shape;382;p41"/>
          <p:cNvSpPr txBox="1"/>
          <p:nvPr>
            <p:ph idx="1" type="body"/>
          </p:nvPr>
        </p:nvSpPr>
        <p:spPr>
          <a:xfrm>
            <a:off x="311700" y="1404950"/>
            <a:ext cx="7617000" cy="27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solidFill>
                  <a:srgbClr val="212529"/>
                </a:solidFill>
                <a:highlight>
                  <a:srgbClr val="FFFFFF"/>
                </a:highlight>
              </a:rPr>
              <a:t>Type: Quantitative + Qualitative Study including Stakeholder Management</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Tourism as an Additional Source of Rural Livelihoods: An Experience from Two Villages of Rajasthan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Who are the key stakeholders for this study?</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a:t>
            </a:r>
            <a:r>
              <a:rPr lang="en-GB" sz="1200">
                <a:solidFill>
                  <a:srgbClr val="212529"/>
                </a:solidFill>
                <a:highlight>
                  <a:srgbClr val="FFFFFF"/>
                </a:highlight>
              </a:rPr>
              <a:t>to Case: </a:t>
            </a:r>
            <a:r>
              <a:rPr lang="en-GB" sz="1200" u="sng">
                <a:solidFill>
                  <a:schemeClr val="hlink"/>
                </a:solidFill>
                <a:highlight>
                  <a:srgbClr val="FFFFFF"/>
                </a:highlight>
                <a:hlinkClick r:id="rId3"/>
              </a:rPr>
              <a:t>https://drive.google.com/file/d/1NkMC0uA2e75kx1vL6wRc-fISiVgY50GY/view?usp=sharing</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5"/>
          <p:cNvGraphicFramePr/>
          <p:nvPr/>
        </p:nvGraphicFramePr>
        <p:xfrm>
          <a:off x="152400" y="152400"/>
          <a:ext cx="3000000" cy="3000000"/>
        </p:xfrm>
        <a:graphic>
          <a:graphicData uri="http://schemas.openxmlformats.org/drawingml/2006/table">
            <a:tbl>
              <a:tblPr>
                <a:noFill/>
                <a:tableStyleId>{41105100-ACE8-443C-8972-1ACBF43EAF24}</a:tableStyleId>
              </a:tblPr>
              <a:tblGrid>
                <a:gridCol w="6454000"/>
                <a:gridCol w="854525"/>
                <a:gridCol w="523350"/>
                <a:gridCol w="1035050"/>
              </a:tblGrid>
              <a:tr h="227125">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Break</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15</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Helvetica Neue"/>
                        <a:ea typeface="Helvetica Neue"/>
                        <a:cs typeface="Helvetica Neue"/>
                        <a:sym typeface="Helvetica Neue"/>
                      </a:endParaRPr>
                    </a:p>
                  </a:txBody>
                  <a:tcPr marT="25400" marB="25400" marR="25400" marL="25400" anchor="b">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3:45pm - 4:00 pm</a:t>
                      </a:r>
                      <a:endParaRPr sz="1100">
                        <a:latin typeface="Helvetica Neue"/>
                        <a:ea typeface="Helvetica Neue"/>
                        <a:cs typeface="Helvetica Neue"/>
                        <a:sym typeface="Helvetica Neue"/>
                      </a:endParaRPr>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Group Sharing </a:t>
                      </a:r>
                      <a:endParaRPr sz="12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20</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105</a:t>
                      </a:r>
                      <a:endParaRPr sz="1100">
                        <a:latin typeface="Helvetica Neue"/>
                        <a:ea typeface="Helvetica Neue"/>
                        <a:cs typeface="Helvetica Neue"/>
                        <a:sym typeface="Helvetica Neue"/>
                      </a:endParaRPr>
                    </a:p>
                  </a:txBody>
                  <a:tcPr marT="25400" marB="25400" marR="25400" marL="254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4:00 pm - 5:45 pm</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Role of a mentor Log book introduction with grading</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10</a:t>
                      </a:r>
                      <a:endParaRPr sz="1100">
                        <a:latin typeface="Helvetica Neue"/>
                        <a:ea typeface="Helvetica Neue"/>
                        <a:cs typeface="Helvetica Neue"/>
                        <a:sym typeface="Helvetica Neue"/>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Problem solving for challenges that can arise</a:t>
                      </a:r>
                      <a:endParaRPr sz="11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30</a:t>
                      </a:r>
                      <a:endParaRPr sz="1100">
                        <a:latin typeface="Helvetica Neue"/>
                        <a:ea typeface="Helvetica Neue"/>
                        <a:cs typeface="Helvetica Neue"/>
                        <a:sym typeface="Helvetica Neue"/>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r h="190500">
                <a:tc>
                  <a:txBody>
                    <a:bodyPr/>
                    <a:lstStyle/>
                    <a:p>
                      <a:pPr indent="0" lvl="0" marL="0" rtl="0" algn="l">
                        <a:lnSpc>
                          <a:spcPct val="115000"/>
                        </a:lnSpc>
                        <a:spcBef>
                          <a:spcPts val="0"/>
                        </a:spcBef>
                        <a:spcAft>
                          <a:spcPts val="0"/>
                        </a:spcAft>
                        <a:buNone/>
                      </a:pPr>
                      <a:r>
                        <a:rPr lang="en-GB" sz="1100">
                          <a:latin typeface="Helvetica Neue"/>
                          <a:ea typeface="Helvetica Neue"/>
                          <a:cs typeface="Helvetica Neue"/>
                          <a:sym typeface="Helvetica Neue"/>
                        </a:rPr>
                        <a:t>Recall</a:t>
                      </a:r>
                      <a:endParaRPr sz="1200">
                        <a:latin typeface="Helvetica Neue"/>
                        <a:ea typeface="Helvetica Neue"/>
                        <a:cs typeface="Helvetica Neue"/>
                        <a:sym typeface="Helvetica Neue"/>
                      </a:endParaRPr>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Helvetica Neue"/>
                          <a:ea typeface="Helvetica Neue"/>
                          <a:cs typeface="Helvetica Neue"/>
                          <a:sym typeface="Helvetica Neue"/>
                        </a:rPr>
                        <a:t>20</a:t>
                      </a:r>
                      <a:endParaRPr sz="1100">
                        <a:latin typeface="Helvetica Neue"/>
                        <a:ea typeface="Helvetica Neue"/>
                        <a:cs typeface="Helvetica Neue"/>
                        <a:sym typeface="Helvetica Neue"/>
                      </a:endParaRPr>
                    </a:p>
                  </a:txBody>
                  <a:tcPr marT="25400" marB="25400" marR="25400" marL="25400" anchor="b">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Science </a:t>
            </a:r>
            <a:r>
              <a:rPr lang="en-GB"/>
              <a:t>Students</a:t>
            </a:r>
            <a:endParaRPr/>
          </a:p>
        </p:txBody>
      </p:sp>
      <p:sp>
        <p:nvSpPr>
          <p:cNvPr id="388" name="Google Shape;388;p42"/>
          <p:cNvSpPr txBox="1"/>
          <p:nvPr>
            <p:ph idx="1" type="body"/>
          </p:nvPr>
        </p:nvSpPr>
        <p:spPr>
          <a:xfrm>
            <a:off x="311700" y="1404950"/>
            <a:ext cx="7617000" cy="27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rPr>
              <a:t>Type: Quantitative + Qualitative Study including educational intervention</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The Effect of Community-Based Health Education Intervention on Management of Menstrual Hygiene among Rural Indian Adolescent Girls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What education awareness campaign/strategy measures would you take?</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a:t>
            </a:r>
            <a:r>
              <a:rPr lang="en-GB" sz="1200">
                <a:solidFill>
                  <a:srgbClr val="212529"/>
                </a:solidFill>
                <a:highlight>
                  <a:srgbClr val="FFFFFF"/>
                </a:highlight>
              </a:rPr>
              <a:t> to Case: </a:t>
            </a:r>
            <a:r>
              <a:rPr lang="en-GB" sz="1200" u="sng">
                <a:solidFill>
                  <a:schemeClr val="hlink"/>
                </a:solidFill>
                <a:highlight>
                  <a:srgbClr val="FFFFFF"/>
                </a:highlight>
                <a:hlinkClick r:id="rId3"/>
              </a:rPr>
              <a:t>https://drive.google.com/file/d/1bwAj8sA8D6_l4YOiq46d5N-mWcRXYwoa/view?usp=sharing</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lnSpc>
                <a:spcPct val="120000"/>
              </a:lnSpc>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212529"/>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Choose your case study as a group</a:t>
            </a:r>
            <a:endParaRPr/>
          </a:p>
        </p:txBody>
      </p:sp>
      <p:pic>
        <p:nvPicPr>
          <p:cNvPr id="394" name="Google Shape;394;p43"/>
          <p:cNvPicPr preferRelativeResize="0"/>
          <p:nvPr/>
        </p:nvPicPr>
        <p:blipFill>
          <a:blip r:embed="rId3">
            <a:alphaModFix/>
          </a:blip>
          <a:stretch>
            <a:fillRect/>
          </a:stretch>
        </p:blipFill>
        <p:spPr>
          <a:xfrm>
            <a:off x="3107375" y="1650925"/>
            <a:ext cx="2929250" cy="2763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Design survey </a:t>
            </a:r>
            <a:r>
              <a:rPr lang="en-GB"/>
              <a:t>questions</a:t>
            </a:r>
            <a:endParaRPr/>
          </a:p>
        </p:txBody>
      </p:sp>
      <p:sp>
        <p:nvSpPr>
          <p:cNvPr id="400" name="Google Shape;400;p44"/>
          <p:cNvSpPr txBox="1"/>
          <p:nvPr>
            <p:ph idx="1" type="body"/>
          </p:nvPr>
        </p:nvSpPr>
        <p:spPr>
          <a:xfrm>
            <a:off x="311700" y="1733550"/>
            <a:ext cx="7617000" cy="11973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AutoNum type="arabicPeriod"/>
            </a:pPr>
            <a:r>
              <a:rPr lang="en-GB" sz="1500">
                <a:solidFill>
                  <a:srgbClr val="000000"/>
                </a:solidFill>
              </a:rPr>
              <a:t>Review</a:t>
            </a:r>
            <a:r>
              <a:rPr lang="en-GB" sz="1500">
                <a:solidFill>
                  <a:srgbClr val="000000"/>
                </a:solidFill>
              </a:rPr>
              <a:t> this ‘</a:t>
            </a:r>
            <a:r>
              <a:rPr lang="en-GB" sz="1500" u="sng">
                <a:solidFill>
                  <a:srgbClr val="1155CC"/>
                </a:solidFill>
                <a:hlinkClick r:id="rId3">
                  <a:extLst>
                    <a:ext uri="{A12FA001-AC4F-418D-AE19-62706E023703}">
                      <ahyp:hlinkClr val="tx"/>
                    </a:ext>
                  </a:extLst>
                </a:hlinkClick>
              </a:rPr>
              <a:t>Socio Economic Survey Sample</a:t>
            </a:r>
            <a:r>
              <a:rPr lang="en-GB" sz="1500">
                <a:solidFill>
                  <a:srgbClr val="000000"/>
                </a:solidFill>
              </a:rPr>
              <a:t>’</a:t>
            </a:r>
            <a:endParaRPr sz="1500">
              <a:solidFill>
                <a:srgbClr val="000000"/>
              </a:solidFill>
            </a:endParaRPr>
          </a:p>
          <a:p>
            <a:pPr indent="-323850" lvl="0" marL="457200" rtl="0" algn="l">
              <a:lnSpc>
                <a:spcPct val="120000"/>
              </a:lnSpc>
              <a:spcBef>
                <a:spcPts val="0"/>
              </a:spcBef>
              <a:spcAft>
                <a:spcPts val="0"/>
              </a:spcAft>
              <a:buClr>
                <a:srgbClr val="000000"/>
              </a:buClr>
              <a:buSzPts val="1500"/>
              <a:buAutoNum type="arabicPeriod"/>
            </a:pPr>
            <a:r>
              <a:rPr lang="en-GB" sz="1500">
                <a:solidFill>
                  <a:srgbClr val="000000"/>
                </a:solidFill>
              </a:rPr>
              <a:t>You have two tasks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 </a:t>
            </a:r>
            <a:r>
              <a:rPr lang="en-GB" sz="1500">
                <a:solidFill>
                  <a:srgbClr val="000000"/>
                </a:solidFill>
              </a:rPr>
              <a:t>Design the survey/interview questions as per the case you have read so far </a:t>
            </a:r>
            <a:r>
              <a:rPr lang="en-GB" sz="1500">
                <a:solidFill>
                  <a:srgbClr val="000000"/>
                </a:solidFill>
              </a:rPr>
              <a:t>( come up with all the questions that you can think of)</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Secondly do the task mentioned for your type of case study</a:t>
            </a:r>
            <a:endParaRPr sz="1500">
              <a:solidFill>
                <a:srgbClr val="000000"/>
              </a:solidFill>
            </a:endParaRPr>
          </a:p>
          <a:p>
            <a:pPr indent="-323850" lvl="0" marL="457200" rtl="0" algn="l">
              <a:lnSpc>
                <a:spcPct val="120000"/>
              </a:lnSpc>
              <a:spcBef>
                <a:spcPts val="0"/>
              </a:spcBef>
              <a:spcAft>
                <a:spcPts val="0"/>
              </a:spcAft>
              <a:buClr>
                <a:srgbClr val="000000"/>
              </a:buClr>
              <a:buSzPts val="1500"/>
              <a:buAutoNum type="arabicPeriod"/>
            </a:pPr>
            <a:r>
              <a:rPr lang="en-GB" sz="1500">
                <a:solidFill>
                  <a:srgbClr val="000000"/>
                </a:solidFill>
              </a:rPr>
              <a:t>You have 25 mins to complete it</a:t>
            </a:r>
            <a:endParaRPr sz="15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Arts Students</a:t>
            </a:r>
            <a:endParaRPr/>
          </a:p>
        </p:txBody>
      </p:sp>
      <p:sp>
        <p:nvSpPr>
          <p:cNvPr id="406" name="Google Shape;406;p45"/>
          <p:cNvSpPr txBox="1"/>
          <p:nvPr>
            <p:ph idx="1" type="body"/>
          </p:nvPr>
        </p:nvSpPr>
        <p:spPr>
          <a:xfrm>
            <a:off x="311700" y="1404950"/>
            <a:ext cx="7617000" cy="27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solidFill>
                  <a:srgbClr val="212529"/>
                </a:solidFill>
                <a:highlight>
                  <a:srgbClr val="FFFFFF"/>
                </a:highlight>
              </a:rPr>
              <a:t>Qualitative Focus Group Study</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Employing CBPR to Understand the Well-Being of Higher Education Students During Covid-19 Lockdown in India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What challenges did students face during this time?</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to Case: </a:t>
            </a:r>
            <a:r>
              <a:rPr lang="en-GB" sz="1200" u="sng">
                <a:solidFill>
                  <a:srgbClr val="1155CC"/>
                </a:solidFill>
                <a:highlight>
                  <a:srgbClr val="FFFFFF"/>
                </a:highlight>
                <a:hlinkClick r:id="rId3">
                  <a:extLst>
                    <a:ext uri="{A12FA001-AC4F-418D-AE19-62706E023703}">
                      <ahyp:hlinkClr val="tx"/>
                    </a:ext>
                  </a:extLst>
                </a:hlinkClick>
              </a:rPr>
              <a:t>https://drive.google.com/file/d/1KpHrty_Z5AV6kQYtgpIXD_bZ46bfwBgB/view?usp=sharing</a:t>
            </a:r>
            <a:endParaRPr sz="15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Commerce Students</a:t>
            </a:r>
            <a:endParaRPr/>
          </a:p>
        </p:txBody>
      </p:sp>
      <p:sp>
        <p:nvSpPr>
          <p:cNvPr id="412" name="Google Shape;412;p46"/>
          <p:cNvSpPr txBox="1"/>
          <p:nvPr>
            <p:ph idx="1" type="body"/>
          </p:nvPr>
        </p:nvSpPr>
        <p:spPr>
          <a:xfrm>
            <a:off x="311700" y="1404950"/>
            <a:ext cx="7617000" cy="27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solidFill>
                  <a:srgbClr val="212529"/>
                </a:solidFill>
                <a:highlight>
                  <a:srgbClr val="FFFFFF"/>
                </a:highlight>
              </a:rPr>
              <a:t>Type: Quantitative + Qualitative Study including Stakeholder Management</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Tourism as an Additional Source of Rural Livelihoods: An Experience from Two Villages of Rajasthan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Who are the key stakeholders for this study?</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a:t>
            </a:r>
            <a:r>
              <a:rPr lang="en-GB" sz="1200">
                <a:solidFill>
                  <a:srgbClr val="212529"/>
                </a:solidFill>
                <a:highlight>
                  <a:srgbClr val="FFFFFF"/>
                </a:highlight>
              </a:rPr>
              <a:t>to Case: </a:t>
            </a:r>
            <a:r>
              <a:rPr lang="en-GB" sz="1200" u="sng">
                <a:solidFill>
                  <a:schemeClr val="hlink"/>
                </a:solidFill>
                <a:highlight>
                  <a:srgbClr val="FFFFFF"/>
                </a:highlight>
                <a:hlinkClick r:id="rId3"/>
              </a:rPr>
              <a:t>https://drive.google.com/file/d/1NkMC0uA2e75kx1vL6wRc-fISiVgY50GY/view?usp=sharing</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Science Students</a:t>
            </a:r>
            <a:endParaRPr/>
          </a:p>
        </p:txBody>
      </p:sp>
      <p:sp>
        <p:nvSpPr>
          <p:cNvPr id="418" name="Google Shape;418;p47"/>
          <p:cNvSpPr txBox="1"/>
          <p:nvPr>
            <p:ph idx="1" type="body"/>
          </p:nvPr>
        </p:nvSpPr>
        <p:spPr>
          <a:xfrm>
            <a:off x="311700" y="1404950"/>
            <a:ext cx="7617000" cy="27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rPr>
              <a:t>Type: Quantitative + Qualitative Study including educational intervention</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The Effect of Community-Based Health Education Intervention on Management of Menstrual Hygiene among Rural Indian Adolescent Girls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What education awareness campaign/strategy measures would you take?</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a:t>
            </a:r>
            <a:r>
              <a:rPr lang="en-GB" sz="1200">
                <a:solidFill>
                  <a:srgbClr val="212529"/>
                </a:solidFill>
                <a:highlight>
                  <a:srgbClr val="FFFFFF"/>
                </a:highlight>
              </a:rPr>
              <a:t> to Case: </a:t>
            </a:r>
            <a:r>
              <a:rPr lang="en-GB" sz="1200" u="sng">
                <a:solidFill>
                  <a:schemeClr val="hlink"/>
                </a:solidFill>
                <a:highlight>
                  <a:srgbClr val="FFFFFF"/>
                </a:highlight>
                <a:hlinkClick r:id="rId3"/>
              </a:rPr>
              <a:t>https://drive.google.com/file/d/1bwAj8sA8D6_l4YOiq46d5N-mWcRXYwoa/view?usp=sharing</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lnSpc>
                <a:spcPct val="120000"/>
              </a:lnSpc>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212529"/>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Sharing</a:t>
            </a:r>
            <a:endParaRPr/>
          </a:p>
        </p:txBody>
      </p:sp>
      <p:sp>
        <p:nvSpPr>
          <p:cNvPr id="424" name="Google Shape;424;p48"/>
          <p:cNvSpPr txBox="1"/>
          <p:nvPr>
            <p:ph idx="1" type="body"/>
          </p:nvPr>
        </p:nvSpPr>
        <p:spPr>
          <a:xfrm>
            <a:off x="311700" y="1733550"/>
            <a:ext cx="7617000" cy="11973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Char char="-"/>
            </a:pPr>
            <a:r>
              <a:rPr lang="en-GB" sz="1500">
                <a:solidFill>
                  <a:srgbClr val="000000"/>
                </a:solidFill>
              </a:rPr>
              <a:t>Mention which case</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Each group shares for 5 mins</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Answer Task 1 - Questions that stood out</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Answer Task 2 </a:t>
            </a:r>
            <a:endParaRPr sz="1500">
              <a:solidFill>
                <a:srgbClr val="000000"/>
              </a:solidFill>
            </a:endParaRPr>
          </a:p>
        </p:txBody>
      </p:sp>
      <p:pic>
        <p:nvPicPr>
          <p:cNvPr id="425" name="Google Shape;425;p48"/>
          <p:cNvPicPr preferRelativeResize="0"/>
          <p:nvPr/>
        </p:nvPicPr>
        <p:blipFill>
          <a:blip r:embed="rId3">
            <a:alphaModFix/>
          </a:blip>
          <a:stretch>
            <a:fillRect/>
          </a:stretch>
        </p:blipFill>
        <p:spPr>
          <a:xfrm>
            <a:off x="6853225" y="2661775"/>
            <a:ext cx="1892276" cy="1907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9"/>
          <p:cNvSpPr txBox="1"/>
          <p:nvPr>
            <p:ph type="title"/>
          </p:nvPr>
        </p:nvSpPr>
        <p:spPr>
          <a:xfrm>
            <a:off x="311700" y="2091300"/>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Thank you this was fun :)</a:t>
            </a:r>
            <a:endParaRPr/>
          </a:p>
        </p:txBody>
      </p:sp>
      <p:pic>
        <p:nvPicPr>
          <p:cNvPr id="431" name="Google Shape;431;p49"/>
          <p:cNvPicPr preferRelativeResize="0"/>
          <p:nvPr/>
        </p:nvPicPr>
        <p:blipFill>
          <a:blip r:embed="rId3">
            <a:alphaModFix/>
          </a:blip>
          <a:stretch>
            <a:fillRect/>
          </a:stretch>
        </p:blipFill>
        <p:spPr>
          <a:xfrm>
            <a:off x="6976625" y="2914775"/>
            <a:ext cx="2065551" cy="20655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Look at the type of </a:t>
            </a:r>
            <a:r>
              <a:rPr lang="en-GB"/>
              <a:t>questions</a:t>
            </a:r>
            <a:r>
              <a:rPr lang="en-GB"/>
              <a:t> that could be asked</a:t>
            </a:r>
            <a:endParaRPr/>
          </a:p>
        </p:txBody>
      </p:sp>
      <p:sp>
        <p:nvSpPr>
          <p:cNvPr id="437" name="Google Shape;437;p50"/>
          <p:cNvSpPr txBox="1"/>
          <p:nvPr>
            <p:ph idx="1" type="body"/>
          </p:nvPr>
        </p:nvSpPr>
        <p:spPr>
          <a:xfrm>
            <a:off x="311700" y="1733550"/>
            <a:ext cx="7617000" cy="11973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Char char="-"/>
            </a:pPr>
            <a:r>
              <a:rPr lang="en-GB" sz="1500">
                <a:solidFill>
                  <a:srgbClr val="000000"/>
                </a:solidFill>
              </a:rPr>
              <a:t>Thank you for participating</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Let’s look at some sample questions which could be asked for your type of case</a:t>
            </a:r>
            <a:endParaRPr sz="1500">
              <a:solidFill>
                <a:srgbClr val="000000"/>
              </a:solidFill>
            </a:endParaRPr>
          </a:p>
        </p:txBody>
      </p:sp>
      <p:pic>
        <p:nvPicPr>
          <p:cNvPr id="438" name="Google Shape;438;p50"/>
          <p:cNvPicPr preferRelativeResize="0"/>
          <p:nvPr/>
        </p:nvPicPr>
        <p:blipFill>
          <a:blip r:embed="rId3">
            <a:alphaModFix/>
          </a:blip>
          <a:stretch>
            <a:fillRect/>
          </a:stretch>
        </p:blipFill>
        <p:spPr>
          <a:xfrm>
            <a:off x="6853225" y="2661775"/>
            <a:ext cx="1892276" cy="1907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Arts Students</a:t>
            </a:r>
            <a:endParaRPr/>
          </a:p>
        </p:txBody>
      </p:sp>
      <p:sp>
        <p:nvSpPr>
          <p:cNvPr id="444" name="Google Shape;444;p51"/>
          <p:cNvSpPr txBox="1"/>
          <p:nvPr>
            <p:ph idx="1" type="body"/>
          </p:nvPr>
        </p:nvSpPr>
        <p:spPr>
          <a:xfrm>
            <a:off x="311700" y="1404950"/>
            <a:ext cx="7617000" cy="2796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GB" sz="1200">
                <a:solidFill>
                  <a:srgbClr val="212529"/>
                </a:solidFill>
                <a:highlight>
                  <a:srgbClr val="FFFFFF"/>
                </a:highlight>
              </a:rPr>
              <a:t>Qualitative Focus Group Study</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Employing CBPR to Understand the Well-Being of Higher Education Students During Covid-19 Lockdown in India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299085" lvl="0" marL="457200" rtl="0" algn="l">
              <a:spcBef>
                <a:spcPts val="0"/>
              </a:spcBef>
              <a:spcAft>
                <a:spcPts val="0"/>
              </a:spcAft>
              <a:buClr>
                <a:srgbClr val="212529"/>
              </a:buClr>
              <a:buSzPct val="1000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299085" lvl="0" marL="457200" rtl="0" algn="l">
              <a:spcBef>
                <a:spcPts val="0"/>
              </a:spcBef>
              <a:spcAft>
                <a:spcPts val="0"/>
              </a:spcAft>
              <a:buClr>
                <a:srgbClr val="212529"/>
              </a:buClr>
              <a:buSzPct val="100000"/>
              <a:buChar char="-"/>
            </a:pPr>
            <a:r>
              <a:rPr lang="en-GB" sz="1200">
                <a:solidFill>
                  <a:srgbClr val="212529"/>
                </a:solidFill>
                <a:highlight>
                  <a:srgbClr val="FFFFFF"/>
                </a:highlight>
              </a:rPr>
              <a:t>What challenges did students face during this time?</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to Case: </a:t>
            </a:r>
            <a:r>
              <a:rPr lang="en-GB" sz="1200" u="sng">
                <a:solidFill>
                  <a:srgbClr val="1155CC"/>
                </a:solidFill>
                <a:highlight>
                  <a:srgbClr val="FFFFFF"/>
                </a:highlight>
                <a:hlinkClick r:id="rId3">
                  <a:extLst>
                    <a:ext uri="{A12FA001-AC4F-418D-AE19-62706E023703}">
                      <ahyp:hlinkClr val="tx"/>
                    </a:ext>
                  </a:extLst>
                </a:hlinkClick>
              </a:rPr>
              <a:t>https://drive.google.com/file/d/1KpHrty_Z5AV6kQYtgpIXD_bZ46bfwBgB/view?usp=sharing</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n-GB" sz="1200">
                <a:solidFill>
                  <a:srgbClr val="000000"/>
                </a:solidFill>
              </a:rPr>
              <a:t>Link to questionnaire: </a:t>
            </a:r>
            <a:r>
              <a:rPr lang="en-GB" sz="1200" u="sng">
                <a:solidFill>
                  <a:schemeClr val="hlink"/>
                </a:solidFill>
                <a:hlinkClick r:id="rId4"/>
              </a:rPr>
              <a:t>https://drive.google.com/file/d/1uxFq8NzvgCIiSGK9A-SJR6AJH7bIeCSO/view?usp=sharing</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5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1</a:t>
            </a:r>
            <a:endParaRPr/>
          </a:p>
        </p:txBody>
      </p:sp>
      <p:sp>
        <p:nvSpPr>
          <p:cNvPr id="88" name="Google Shape;88;p16"/>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Welcome </a:t>
            </a:r>
            <a:endParaRPr>
              <a:solidFill>
                <a:srgbClr val="000000"/>
              </a:solidFill>
            </a:endParaRPr>
          </a:p>
          <a:p>
            <a:pPr indent="0" lvl="0" marL="0" rtl="0" algn="l">
              <a:spcBef>
                <a:spcPts val="1200"/>
              </a:spcBef>
              <a:spcAft>
                <a:spcPts val="0"/>
              </a:spcAft>
              <a:buNone/>
            </a:pPr>
            <a:r>
              <a:rPr lang="en-GB">
                <a:solidFill>
                  <a:srgbClr val="000000"/>
                </a:solidFill>
              </a:rPr>
              <a:t>Warm up</a:t>
            </a:r>
            <a:endParaRPr>
              <a:solidFill>
                <a:srgbClr val="000000"/>
              </a:solidFill>
            </a:endParaRPr>
          </a:p>
          <a:p>
            <a:pPr indent="0" lvl="0" marL="0" rtl="0" algn="l">
              <a:spcBef>
                <a:spcPts val="1200"/>
              </a:spcBef>
              <a:spcAft>
                <a:spcPts val="0"/>
              </a:spcAft>
              <a:buNone/>
            </a:pPr>
            <a:r>
              <a:rPr lang="en-GB">
                <a:solidFill>
                  <a:srgbClr val="000000"/>
                </a:solidFill>
              </a:rPr>
              <a:t>Recap</a:t>
            </a:r>
            <a:endParaRPr>
              <a:solidFill>
                <a:srgbClr val="000000"/>
              </a:solidFill>
            </a:endParaRPr>
          </a:p>
          <a:p>
            <a:pPr indent="0" lvl="0" marL="0" rtl="0" algn="l">
              <a:spcBef>
                <a:spcPts val="1200"/>
              </a:spcBef>
              <a:spcAft>
                <a:spcPts val="0"/>
              </a:spcAft>
              <a:buNone/>
            </a:pPr>
            <a:r>
              <a:rPr lang="en-GB">
                <a:solidFill>
                  <a:srgbClr val="000000"/>
                </a:solidFill>
              </a:rPr>
              <a:t>Agenda </a:t>
            </a:r>
            <a:endParaRPr>
              <a:solidFill>
                <a:srgbClr val="000000"/>
              </a:solidFill>
            </a:endParaRPr>
          </a:p>
          <a:p>
            <a:pPr indent="0" lvl="0" marL="0" rtl="0" algn="l">
              <a:spcBef>
                <a:spcPts val="1200"/>
              </a:spcBef>
              <a:spcAft>
                <a:spcPts val="0"/>
              </a:spcAft>
              <a:buNone/>
            </a:pPr>
            <a:r>
              <a:rPr lang="en-GB">
                <a:solidFill>
                  <a:srgbClr val="000000"/>
                </a:solidFill>
              </a:rPr>
              <a:t>Design and Share survey questions</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89" name="Google Shape;89;p16"/>
          <p:cNvPicPr preferRelativeResize="0"/>
          <p:nvPr/>
        </p:nvPicPr>
        <p:blipFill>
          <a:blip r:embed="rId3">
            <a:alphaModFix/>
          </a:blip>
          <a:stretch>
            <a:fillRect/>
          </a:stretch>
        </p:blipFill>
        <p:spPr>
          <a:xfrm>
            <a:off x="391550" y="3957025"/>
            <a:ext cx="933250" cy="1319425"/>
          </a:xfrm>
          <a:prstGeom prst="rect">
            <a:avLst/>
          </a:prstGeom>
          <a:noFill/>
          <a:ln>
            <a:noFill/>
          </a:ln>
        </p:spPr>
      </p:pic>
      <p:sp>
        <p:nvSpPr>
          <p:cNvPr id="90" name="Google Shape;90;p16"/>
          <p:cNvSpPr txBox="1"/>
          <p:nvPr>
            <p:ph type="title"/>
          </p:nvPr>
        </p:nvSpPr>
        <p:spPr>
          <a:xfrm>
            <a:off x="1324800" y="44031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135</a:t>
            </a:r>
            <a:r>
              <a:rPr lang="en-GB" sz="2000"/>
              <a:t> mins</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Commerce Students</a:t>
            </a:r>
            <a:endParaRPr/>
          </a:p>
        </p:txBody>
      </p:sp>
      <p:sp>
        <p:nvSpPr>
          <p:cNvPr id="450" name="Google Shape;450;p52"/>
          <p:cNvSpPr txBox="1"/>
          <p:nvPr>
            <p:ph idx="1" type="body"/>
          </p:nvPr>
        </p:nvSpPr>
        <p:spPr>
          <a:xfrm>
            <a:off x="311700" y="1404950"/>
            <a:ext cx="8181000" cy="27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solidFill>
                  <a:srgbClr val="212529"/>
                </a:solidFill>
                <a:highlight>
                  <a:srgbClr val="FFFFFF"/>
                </a:highlight>
              </a:rPr>
              <a:t>Type: Quantitative + Qualitative Study including Stakeholder Management</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Tourism as an Additional Source of Rural Livelihoods: An Experience from Two Villages of Rajasthan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Who are the key stakeholders for this study?</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a:t>
            </a:r>
            <a:r>
              <a:rPr lang="en-GB" sz="1200">
                <a:solidFill>
                  <a:srgbClr val="212529"/>
                </a:solidFill>
                <a:highlight>
                  <a:srgbClr val="FFFFFF"/>
                </a:highlight>
              </a:rPr>
              <a:t>to Case: </a:t>
            </a:r>
            <a:r>
              <a:rPr lang="en-GB" sz="1200" u="sng">
                <a:solidFill>
                  <a:schemeClr val="hlink"/>
                </a:solidFill>
                <a:highlight>
                  <a:srgbClr val="FFFFFF"/>
                </a:highlight>
                <a:hlinkClick r:id="rId3"/>
              </a:rPr>
              <a:t>https://drive.google.com/file/d/1NkMC0uA2e75kx1vL6wRc-fISiVgY50GY/view?usp=sharing</a:t>
            </a:r>
            <a:endParaRPr sz="1200">
              <a:solidFill>
                <a:srgbClr val="212529"/>
              </a:solidFill>
              <a:highlight>
                <a:srgbClr val="FFFFFF"/>
              </a:highlight>
            </a:endParaRPr>
          </a:p>
          <a:p>
            <a:pPr indent="0" lvl="0" marL="0" rtl="0" algn="l">
              <a:spcBef>
                <a:spcPts val="0"/>
              </a:spcBef>
              <a:spcAft>
                <a:spcPts val="0"/>
              </a:spcAft>
              <a:buNone/>
            </a:pPr>
            <a:r>
              <a:rPr lang="en-GB" sz="1200">
                <a:solidFill>
                  <a:srgbClr val="000000"/>
                </a:solidFill>
              </a:rPr>
              <a:t>Link to questionnaire: </a:t>
            </a:r>
            <a:r>
              <a:rPr lang="en-GB" sz="1200" u="sng">
                <a:solidFill>
                  <a:schemeClr val="hlink"/>
                </a:solidFill>
                <a:hlinkClick r:id="rId4"/>
              </a:rPr>
              <a:t>https://drive.google.com/file/d/1vSkMxnaNPgB5rdXizjtNxMfyt-nrakL6/view?usp=sharing</a:t>
            </a:r>
            <a:endParaRPr sz="1200">
              <a:solidFill>
                <a:srgbClr val="212529"/>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Science Students</a:t>
            </a:r>
            <a:endParaRPr/>
          </a:p>
        </p:txBody>
      </p:sp>
      <p:sp>
        <p:nvSpPr>
          <p:cNvPr id="456" name="Google Shape;456;p53"/>
          <p:cNvSpPr txBox="1"/>
          <p:nvPr>
            <p:ph idx="1" type="body"/>
          </p:nvPr>
        </p:nvSpPr>
        <p:spPr>
          <a:xfrm>
            <a:off x="311700" y="1404950"/>
            <a:ext cx="8366700" cy="27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rPr>
              <a:t>Type: Quantitative + Qualitative Study including educational intervention</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Topic: The Effect of Community-Based Health Education Intervention on Management of Menstrual Hygiene among Rural Indian Adolescent Girls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Task: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Design research survey questions for participants</a:t>
            </a:r>
            <a:endParaRPr sz="1200">
              <a:solidFill>
                <a:srgbClr val="212529"/>
              </a:solidFill>
              <a:highlight>
                <a:srgbClr val="FFFFFF"/>
              </a:highlight>
            </a:endParaRPr>
          </a:p>
          <a:p>
            <a:pPr indent="-304800" lvl="0" marL="457200" rtl="0" algn="l">
              <a:spcBef>
                <a:spcPts val="0"/>
              </a:spcBef>
              <a:spcAft>
                <a:spcPts val="0"/>
              </a:spcAft>
              <a:buClr>
                <a:srgbClr val="212529"/>
              </a:buClr>
              <a:buSzPts val="1200"/>
              <a:buChar char="-"/>
            </a:pPr>
            <a:r>
              <a:rPr lang="en-GB" sz="1200">
                <a:solidFill>
                  <a:srgbClr val="212529"/>
                </a:solidFill>
                <a:highlight>
                  <a:srgbClr val="FFFFFF"/>
                </a:highlight>
              </a:rPr>
              <a:t>What education awareness campaign/strategy measures would you take?</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a:t>
            </a:r>
            <a:r>
              <a:rPr lang="en-GB" sz="1200">
                <a:solidFill>
                  <a:srgbClr val="212529"/>
                </a:solidFill>
                <a:highlight>
                  <a:srgbClr val="FFFFFF"/>
                </a:highlight>
              </a:rPr>
              <a:t> to Case: </a:t>
            </a:r>
            <a:r>
              <a:rPr lang="en-GB" sz="1200" u="sng">
                <a:solidFill>
                  <a:schemeClr val="hlink"/>
                </a:solidFill>
                <a:highlight>
                  <a:srgbClr val="FFFFFF"/>
                </a:highlight>
                <a:hlinkClick r:id="rId3"/>
              </a:rPr>
              <a:t>https://drive.google.com/file/d/1bwAj8sA8D6_l4YOiq46d5N-mWcRXYwoa/view?usp=sharing</a:t>
            </a:r>
            <a:endParaRPr sz="1200">
              <a:solidFill>
                <a:srgbClr val="212529"/>
              </a:solidFill>
              <a:highlight>
                <a:srgbClr val="FFFFFF"/>
              </a:highlight>
            </a:endParaRPr>
          </a:p>
          <a:p>
            <a:pPr indent="0" lvl="0" marL="0" rtl="0" algn="l">
              <a:spcBef>
                <a:spcPts val="0"/>
              </a:spcBef>
              <a:spcAft>
                <a:spcPts val="0"/>
              </a:spcAft>
              <a:buNone/>
            </a:pPr>
            <a:r>
              <a:rPr lang="en-GB" sz="1200">
                <a:solidFill>
                  <a:srgbClr val="212529"/>
                </a:solidFill>
                <a:highlight>
                  <a:srgbClr val="FFFFFF"/>
                </a:highlight>
              </a:rPr>
              <a:t>Link to Questionnaire: </a:t>
            </a:r>
            <a:r>
              <a:rPr lang="en-GB" sz="1200" u="sng">
                <a:solidFill>
                  <a:schemeClr val="hlink"/>
                </a:solidFill>
                <a:highlight>
                  <a:srgbClr val="FFFFFF"/>
                </a:highlight>
                <a:hlinkClick r:id="rId4"/>
              </a:rPr>
              <a:t>https://drive.google.com/file/d/1xvv-wtlx2QEFPw6C0UPTD9ycgNJoBUeT/view?usp=sharing</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spcBef>
                <a:spcPts val="0"/>
              </a:spcBef>
              <a:spcAft>
                <a:spcPts val="0"/>
              </a:spcAft>
              <a:buNone/>
            </a:pPr>
            <a:r>
              <a:t/>
            </a:r>
            <a:endParaRPr sz="1200">
              <a:solidFill>
                <a:srgbClr val="212529"/>
              </a:solidFill>
              <a:highlight>
                <a:srgbClr val="FFFFFF"/>
              </a:highlight>
            </a:endParaRPr>
          </a:p>
          <a:p>
            <a:pPr indent="0" lvl="0" marL="0" rtl="0" algn="l">
              <a:lnSpc>
                <a:spcPct val="120000"/>
              </a:lnSpc>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212529"/>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4"/>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BREAK</a:t>
            </a:r>
            <a:endParaRPr/>
          </a:p>
        </p:txBody>
      </p:sp>
      <p:sp>
        <p:nvSpPr>
          <p:cNvPr id="462" name="Google Shape;462;p54"/>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15 MINS</a:t>
            </a:r>
            <a:endParaRPr/>
          </a:p>
        </p:txBody>
      </p:sp>
      <p:pic>
        <p:nvPicPr>
          <p:cNvPr id="463" name="Google Shape;463;p54"/>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2</a:t>
            </a:r>
            <a:endParaRPr/>
          </a:p>
        </p:txBody>
      </p:sp>
      <p:sp>
        <p:nvSpPr>
          <p:cNvPr id="469" name="Google Shape;469;p55"/>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89999" rtl="0" algn="l">
              <a:lnSpc>
                <a:spcPct val="115000"/>
              </a:lnSpc>
              <a:spcBef>
                <a:spcPts val="0"/>
              </a:spcBef>
              <a:spcAft>
                <a:spcPts val="0"/>
              </a:spcAft>
              <a:buNone/>
            </a:pPr>
            <a:r>
              <a:rPr lang="en-GB">
                <a:solidFill>
                  <a:srgbClr val="000000"/>
                </a:solidFill>
              </a:rPr>
              <a:t>How to use tech to analyze data</a:t>
            </a:r>
            <a:endParaRPr>
              <a:solidFill>
                <a:srgbClr val="000000"/>
              </a:solidFill>
            </a:endParaRPr>
          </a:p>
          <a:p>
            <a:pPr indent="0" lvl="0" marL="89999" rtl="0" algn="l">
              <a:lnSpc>
                <a:spcPct val="115000"/>
              </a:lnSpc>
              <a:spcBef>
                <a:spcPts val="0"/>
              </a:spcBef>
              <a:spcAft>
                <a:spcPts val="0"/>
              </a:spcAft>
              <a:buNone/>
            </a:pPr>
            <a:r>
              <a:t/>
            </a:r>
            <a:endParaRPr>
              <a:solidFill>
                <a:srgbClr val="000000"/>
              </a:solidFill>
            </a:endParaRPr>
          </a:p>
          <a:p>
            <a:pPr indent="0" lvl="0" marL="89999" rtl="0" algn="l">
              <a:lnSpc>
                <a:spcPct val="115000"/>
              </a:lnSpc>
              <a:spcBef>
                <a:spcPts val="0"/>
              </a:spcBef>
              <a:spcAft>
                <a:spcPts val="0"/>
              </a:spcAft>
              <a:buNone/>
            </a:pPr>
            <a:r>
              <a:rPr lang="en-GB">
                <a:solidFill>
                  <a:srgbClr val="000000"/>
                </a:solidFill>
              </a:rPr>
              <a:t>How to analyze data received </a:t>
            </a:r>
            <a:endParaRPr>
              <a:solidFill>
                <a:srgbClr val="000000"/>
              </a:solidFill>
            </a:endParaRPr>
          </a:p>
          <a:p>
            <a:pPr indent="0" lvl="0" marL="89999" rtl="0" algn="l">
              <a:lnSpc>
                <a:spcPct val="115000"/>
              </a:lnSpc>
              <a:spcBef>
                <a:spcPts val="0"/>
              </a:spcBef>
              <a:spcAft>
                <a:spcPts val="0"/>
              </a:spcAft>
              <a:buNone/>
            </a:pPr>
            <a:r>
              <a:t/>
            </a:r>
            <a:endParaRPr>
              <a:solidFill>
                <a:srgbClr val="000000"/>
              </a:solidFill>
            </a:endParaRPr>
          </a:p>
          <a:p>
            <a:pPr indent="0" lvl="0" marL="89999" rtl="0" algn="l">
              <a:lnSpc>
                <a:spcPct val="115000"/>
              </a:lnSpc>
              <a:spcBef>
                <a:spcPts val="0"/>
              </a:spcBef>
              <a:spcAft>
                <a:spcPts val="0"/>
              </a:spcAft>
              <a:buNone/>
            </a:pPr>
            <a:r>
              <a:rPr lang="en-GB">
                <a:solidFill>
                  <a:srgbClr val="000000"/>
                </a:solidFill>
              </a:rPr>
              <a:t>Drawing conclusions + check for hypothesis solutions + next action steps and report findings </a:t>
            </a:r>
            <a:endParaRPr>
              <a:solidFill>
                <a:srgbClr val="000000"/>
              </a:solidFill>
            </a:endParaRPr>
          </a:p>
          <a:p>
            <a:pPr indent="540000" lvl="0" marL="0" rtl="0" algn="l">
              <a:spcBef>
                <a:spcPts val="0"/>
              </a:spcBef>
              <a:spcAft>
                <a:spcPts val="0"/>
              </a:spcAft>
              <a:buNone/>
            </a:pPr>
            <a:r>
              <a:t/>
            </a:r>
            <a:endParaRPr>
              <a:solidFill>
                <a:srgbClr val="000000"/>
              </a:solidFill>
            </a:endParaRPr>
          </a:p>
        </p:txBody>
      </p:sp>
      <p:pic>
        <p:nvPicPr>
          <p:cNvPr id="470" name="Google Shape;470;p55"/>
          <p:cNvPicPr preferRelativeResize="0"/>
          <p:nvPr/>
        </p:nvPicPr>
        <p:blipFill>
          <a:blip r:embed="rId3">
            <a:alphaModFix/>
          </a:blip>
          <a:stretch>
            <a:fillRect/>
          </a:stretch>
        </p:blipFill>
        <p:spPr>
          <a:xfrm>
            <a:off x="391550" y="3957025"/>
            <a:ext cx="933250" cy="1319425"/>
          </a:xfrm>
          <a:prstGeom prst="rect">
            <a:avLst/>
          </a:prstGeom>
          <a:noFill/>
          <a:ln>
            <a:noFill/>
          </a:ln>
        </p:spPr>
      </p:pic>
      <p:sp>
        <p:nvSpPr>
          <p:cNvPr id="471" name="Google Shape;471;p55"/>
          <p:cNvSpPr txBox="1"/>
          <p:nvPr>
            <p:ph type="title"/>
          </p:nvPr>
        </p:nvSpPr>
        <p:spPr>
          <a:xfrm>
            <a:off x="1324800" y="44031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10</a:t>
            </a:r>
            <a:r>
              <a:rPr lang="en-GB" sz="2000"/>
              <a:t>0 mins</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6"/>
          <p:cNvSpPr/>
          <p:nvPr/>
        </p:nvSpPr>
        <p:spPr>
          <a:xfrm>
            <a:off x="3013078" y="870707"/>
            <a:ext cx="2976300" cy="2905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 name="Google Shape;477;p56"/>
          <p:cNvGrpSpPr/>
          <p:nvPr/>
        </p:nvGrpSpPr>
        <p:grpSpPr>
          <a:xfrm>
            <a:off x="5614067" y="1041627"/>
            <a:ext cx="2273105" cy="766022"/>
            <a:chOff x="5517319" y="1315124"/>
            <a:chExt cx="1940006" cy="669600"/>
          </a:xfrm>
        </p:grpSpPr>
        <p:cxnSp>
          <p:nvCxnSpPr>
            <p:cNvPr id="478" name="Google Shape;478;p56"/>
            <p:cNvCxnSpPr/>
            <p:nvPr/>
          </p:nvCxnSpPr>
          <p:spPr>
            <a:xfrm flipH="1">
              <a:off x="5517319" y="1638300"/>
              <a:ext cx="433500" cy="252300"/>
            </a:xfrm>
            <a:prstGeom prst="straightConnector1">
              <a:avLst/>
            </a:prstGeom>
            <a:noFill/>
            <a:ln cap="flat" cmpd="sng" w="19050">
              <a:solidFill>
                <a:srgbClr val="155B54"/>
              </a:solidFill>
              <a:prstDash val="solid"/>
              <a:round/>
              <a:headEnd len="med" w="med" type="oval"/>
              <a:tailEnd len="sm" w="sm" type="none"/>
            </a:ln>
          </p:spPr>
        </p:cxnSp>
        <p:sp>
          <p:nvSpPr>
            <p:cNvPr id="479" name="Google Shape;479;p56"/>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GB" sz="1100">
                  <a:solidFill>
                    <a:srgbClr val="212529"/>
                  </a:solidFill>
                  <a:highlight>
                    <a:srgbClr val="FFFFFF"/>
                  </a:highlight>
                  <a:latin typeface="Open Sans"/>
                  <a:ea typeface="Open Sans"/>
                  <a:cs typeface="Open Sans"/>
                  <a:sym typeface="Open Sans"/>
                </a:rPr>
                <a:t>Prepare Survey question</a:t>
              </a:r>
              <a:r>
                <a:rPr b="1" lang="en-GB" sz="1100">
                  <a:solidFill>
                    <a:srgbClr val="212529"/>
                  </a:solidFill>
                  <a:highlight>
                    <a:srgbClr val="FFFFFF"/>
                  </a:highlight>
                  <a:latin typeface="Open Sans"/>
                  <a:ea typeface="Open Sans"/>
                  <a:cs typeface="Open Sans"/>
                  <a:sym typeface="Open Sans"/>
                </a:rPr>
                <a:t>s</a:t>
              </a:r>
              <a:endParaRPr sz="1100">
                <a:latin typeface="Open Sans"/>
                <a:ea typeface="Open Sans"/>
                <a:cs typeface="Open Sans"/>
                <a:sym typeface="Open Sans"/>
              </a:endParaRPr>
            </a:p>
          </p:txBody>
        </p:sp>
      </p:grpSp>
      <p:grpSp>
        <p:nvGrpSpPr>
          <p:cNvPr id="480" name="Google Shape;480;p56"/>
          <p:cNvGrpSpPr/>
          <p:nvPr/>
        </p:nvGrpSpPr>
        <p:grpSpPr>
          <a:xfrm>
            <a:off x="2588025" y="3581326"/>
            <a:ext cx="3845871" cy="1308496"/>
            <a:chOff x="2934711" y="3535140"/>
            <a:chExt cx="3282300" cy="1143790"/>
          </a:xfrm>
        </p:grpSpPr>
        <p:cxnSp>
          <p:nvCxnSpPr>
            <p:cNvPr id="481" name="Google Shape;481;p56"/>
            <p:cNvCxnSpPr/>
            <p:nvPr/>
          </p:nvCxnSpPr>
          <p:spPr>
            <a:xfrm rot="10800000">
              <a:off x="4556399" y="3535140"/>
              <a:ext cx="0" cy="460500"/>
            </a:xfrm>
            <a:prstGeom prst="straightConnector1">
              <a:avLst/>
            </a:prstGeom>
            <a:noFill/>
            <a:ln cap="flat" cmpd="sng" w="19050">
              <a:solidFill>
                <a:srgbClr val="249C90"/>
              </a:solidFill>
              <a:prstDash val="solid"/>
              <a:round/>
              <a:headEnd len="med" w="med" type="oval"/>
              <a:tailEnd len="sm" w="sm" type="none"/>
            </a:ln>
          </p:spPr>
        </p:cxnSp>
        <p:sp>
          <p:nvSpPr>
            <p:cNvPr id="482" name="Google Shape;482;p56"/>
            <p:cNvSpPr txBox="1"/>
            <p:nvPr/>
          </p:nvSpPr>
          <p:spPr>
            <a:xfrm>
              <a:off x="2934711" y="4009331"/>
              <a:ext cx="3282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Next??</a:t>
              </a:r>
              <a:endParaRPr sz="800">
                <a:latin typeface="Open Sans"/>
                <a:ea typeface="Open Sans"/>
                <a:cs typeface="Open Sans"/>
                <a:sym typeface="Open Sans"/>
              </a:endParaRPr>
            </a:p>
          </p:txBody>
        </p:sp>
      </p:grpSp>
      <p:sp>
        <p:nvSpPr>
          <p:cNvPr id="483" name="Google Shape;483;p56"/>
          <p:cNvSpPr txBox="1"/>
          <p:nvPr/>
        </p:nvSpPr>
        <p:spPr>
          <a:xfrm>
            <a:off x="3655498" y="1889668"/>
            <a:ext cx="1691700" cy="920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500">
                <a:solidFill>
                  <a:schemeClr val="accent1"/>
                </a:solidFill>
                <a:latin typeface="PT Sans Narrow"/>
                <a:ea typeface="PT Sans Narrow"/>
                <a:cs typeface="PT Sans Narrow"/>
                <a:sym typeface="PT Sans Narrow"/>
              </a:rPr>
              <a:t>Survey</a:t>
            </a:r>
            <a:endParaRPr b="1" sz="1500">
              <a:latin typeface="Roboto"/>
              <a:ea typeface="Roboto"/>
              <a:cs typeface="Roboto"/>
              <a:sym typeface="Roboto"/>
            </a:endParaRPr>
          </a:p>
        </p:txBody>
      </p:sp>
      <p:sp>
        <p:nvSpPr>
          <p:cNvPr id="484" name="Google Shape;484;p56"/>
          <p:cNvSpPr/>
          <p:nvPr/>
        </p:nvSpPr>
        <p:spPr>
          <a:xfrm rot="1764817">
            <a:off x="2931301" y="770608"/>
            <a:ext cx="3134323" cy="3097070"/>
          </a:xfrm>
          <a:prstGeom prst="blockArc">
            <a:avLst>
              <a:gd fmla="val 14414370" name="adj1"/>
              <a:gd fmla="val 694" name="adj2"/>
              <a:gd fmla="val 9562"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6"/>
          <p:cNvSpPr/>
          <p:nvPr/>
        </p:nvSpPr>
        <p:spPr>
          <a:xfrm flipH="1" rot="-1764817">
            <a:off x="2933975" y="770608"/>
            <a:ext cx="3134323" cy="3097070"/>
          </a:xfrm>
          <a:prstGeom prst="blockArc">
            <a:avLst>
              <a:gd fmla="val 14348563" name="adj1"/>
              <a:gd fmla="val 21472873" name="adj2"/>
              <a:gd fmla="val 9381" name="adj3"/>
            </a:avLst>
          </a:prstGeom>
          <a:solidFill>
            <a:srgbClr val="83E3D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6"/>
          <p:cNvSpPr/>
          <p:nvPr/>
        </p:nvSpPr>
        <p:spPr>
          <a:xfrm rot="-8141626">
            <a:off x="4287139" y="710004"/>
            <a:ext cx="420477" cy="420477"/>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6"/>
          <p:cNvSpPr/>
          <p:nvPr/>
        </p:nvSpPr>
        <p:spPr>
          <a:xfrm flipH="1" rot="-9035881">
            <a:off x="2932629" y="768867"/>
            <a:ext cx="3133620" cy="3096354"/>
          </a:xfrm>
          <a:prstGeom prst="blockArc">
            <a:avLst>
              <a:gd fmla="val 14316164" name="adj1"/>
              <a:gd fmla="val 21502663" name="adj2"/>
              <a:gd fmla="val 9415"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6"/>
          <p:cNvSpPr/>
          <p:nvPr/>
        </p:nvSpPr>
        <p:spPr>
          <a:xfrm rot="-1007087">
            <a:off x="5577559" y="2796752"/>
            <a:ext cx="365679" cy="358361"/>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6"/>
          <p:cNvSpPr/>
          <p:nvPr/>
        </p:nvSpPr>
        <p:spPr>
          <a:xfrm rot="6380859">
            <a:off x="3039203" y="2790299"/>
            <a:ext cx="416748" cy="425233"/>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7"/>
          <p:cNvSpPr/>
          <p:nvPr/>
        </p:nvSpPr>
        <p:spPr>
          <a:xfrm>
            <a:off x="3013078" y="870707"/>
            <a:ext cx="2976300" cy="29058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57"/>
          <p:cNvGrpSpPr/>
          <p:nvPr/>
        </p:nvGrpSpPr>
        <p:grpSpPr>
          <a:xfrm>
            <a:off x="5614067" y="1041627"/>
            <a:ext cx="2273105" cy="766022"/>
            <a:chOff x="5517319" y="1315124"/>
            <a:chExt cx="1940006" cy="669600"/>
          </a:xfrm>
        </p:grpSpPr>
        <p:cxnSp>
          <p:nvCxnSpPr>
            <p:cNvPr id="496" name="Google Shape;496;p57"/>
            <p:cNvCxnSpPr/>
            <p:nvPr/>
          </p:nvCxnSpPr>
          <p:spPr>
            <a:xfrm flipH="1">
              <a:off x="5517319" y="1638300"/>
              <a:ext cx="433500" cy="252300"/>
            </a:xfrm>
            <a:prstGeom prst="straightConnector1">
              <a:avLst/>
            </a:prstGeom>
            <a:noFill/>
            <a:ln cap="flat" cmpd="sng" w="19050">
              <a:solidFill>
                <a:srgbClr val="155B54"/>
              </a:solidFill>
              <a:prstDash val="solid"/>
              <a:round/>
              <a:headEnd len="med" w="med" type="oval"/>
              <a:tailEnd len="sm" w="sm" type="none"/>
            </a:ln>
          </p:spPr>
        </p:cxnSp>
        <p:sp>
          <p:nvSpPr>
            <p:cNvPr id="497" name="Google Shape;497;p57"/>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GB" sz="1100">
                  <a:solidFill>
                    <a:srgbClr val="212529"/>
                  </a:solidFill>
                  <a:highlight>
                    <a:srgbClr val="FFFFFF"/>
                  </a:highlight>
                  <a:latin typeface="Open Sans"/>
                  <a:ea typeface="Open Sans"/>
                  <a:cs typeface="Open Sans"/>
                  <a:sym typeface="Open Sans"/>
                </a:rPr>
                <a:t>Prepare Survey questions</a:t>
              </a:r>
              <a:endParaRPr sz="1100">
                <a:latin typeface="Open Sans"/>
                <a:ea typeface="Open Sans"/>
                <a:cs typeface="Open Sans"/>
                <a:sym typeface="Open Sans"/>
              </a:endParaRPr>
            </a:p>
          </p:txBody>
        </p:sp>
      </p:grpSp>
      <p:grpSp>
        <p:nvGrpSpPr>
          <p:cNvPr id="498" name="Google Shape;498;p57"/>
          <p:cNvGrpSpPr/>
          <p:nvPr/>
        </p:nvGrpSpPr>
        <p:grpSpPr>
          <a:xfrm>
            <a:off x="2588025" y="3581326"/>
            <a:ext cx="3845871" cy="1308496"/>
            <a:chOff x="2934711" y="3535140"/>
            <a:chExt cx="3282300" cy="1143790"/>
          </a:xfrm>
        </p:grpSpPr>
        <p:cxnSp>
          <p:nvCxnSpPr>
            <p:cNvPr id="499" name="Google Shape;499;p57"/>
            <p:cNvCxnSpPr/>
            <p:nvPr/>
          </p:nvCxnSpPr>
          <p:spPr>
            <a:xfrm rot="10800000">
              <a:off x="4556399" y="3535140"/>
              <a:ext cx="0" cy="460500"/>
            </a:xfrm>
            <a:prstGeom prst="straightConnector1">
              <a:avLst/>
            </a:prstGeom>
            <a:noFill/>
            <a:ln cap="flat" cmpd="sng" w="19050">
              <a:solidFill>
                <a:srgbClr val="249C90"/>
              </a:solidFill>
              <a:prstDash val="solid"/>
              <a:round/>
              <a:headEnd len="med" w="med" type="oval"/>
              <a:tailEnd len="sm" w="sm" type="none"/>
            </a:ln>
          </p:spPr>
        </p:cxnSp>
        <p:sp>
          <p:nvSpPr>
            <p:cNvPr id="500" name="Google Shape;500;p57"/>
            <p:cNvSpPr txBox="1"/>
            <p:nvPr/>
          </p:nvSpPr>
          <p:spPr>
            <a:xfrm>
              <a:off x="2934711" y="4009331"/>
              <a:ext cx="3282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rgbClr val="212529"/>
                  </a:solidFill>
                  <a:highlight>
                    <a:srgbClr val="FFFFFF"/>
                  </a:highlight>
                  <a:latin typeface="Open Sans"/>
                  <a:ea typeface="Open Sans"/>
                  <a:cs typeface="Open Sans"/>
                  <a:sym typeface="Open Sans"/>
                </a:rPr>
                <a:t>Conduct the </a:t>
              </a:r>
              <a:r>
                <a:rPr b="1" lang="en-GB" sz="1100">
                  <a:solidFill>
                    <a:srgbClr val="212529"/>
                  </a:solidFill>
                  <a:highlight>
                    <a:srgbClr val="FFFFFF"/>
                  </a:highlight>
                  <a:latin typeface="Open Sans"/>
                  <a:ea typeface="Open Sans"/>
                  <a:cs typeface="Open Sans"/>
                  <a:sym typeface="Open Sans"/>
                </a:rPr>
                <a:t>survey</a:t>
              </a:r>
              <a:r>
                <a:rPr b="1" lang="en-GB" sz="1100">
                  <a:solidFill>
                    <a:srgbClr val="212529"/>
                  </a:solidFill>
                  <a:highlight>
                    <a:srgbClr val="FFFFFF"/>
                  </a:highlight>
                  <a:latin typeface="Open Sans"/>
                  <a:ea typeface="Open Sans"/>
                  <a:cs typeface="Open Sans"/>
                  <a:sym typeface="Open Sans"/>
                </a:rPr>
                <a:t> </a:t>
              </a:r>
              <a:endParaRPr sz="800">
                <a:latin typeface="Open Sans"/>
                <a:ea typeface="Open Sans"/>
                <a:cs typeface="Open Sans"/>
                <a:sym typeface="Open Sans"/>
              </a:endParaRPr>
            </a:p>
          </p:txBody>
        </p:sp>
      </p:grpSp>
      <p:sp>
        <p:nvSpPr>
          <p:cNvPr id="501" name="Google Shape;501;p57"/>
          <p:cNvSpPr txBox="1"/>
          <p:nvPr/>
        </p:nvSpPr>
        <p:spPr>
          <a:xfrm>
            <a:off x="3655498" y="1889668"/>
            <a:ext cx="1691700" cy="920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500">
                <a:solidFill>
                  <a:schemeClr val="accent1"/>
                </a:solidFill>
                <a:latin typeface="PT Sans Narrow"/>
                <a:ea typeface="PT Sans Narrow"/>
                <a:cs typeface="PT Sans Narrow"/>
                <a:sym typeface="PT Sans Narrow"/>
              </a:rPr>
              <a:t>Survey</a:t>
            </a:r>
            <a:endParaRPr b="1" sz="1500">
              <a:latin typeface="Roboto"/>
              <a:ea typeface="Roboto"/>
              <a:cs typeface="Roboto"/>
              <a:sym typeface="Roboto"/>
            </a:endParaRPr>
          </a:p>
        </p:txBody>
      </p:sp>
      <p:sp>
        <p:nvSpPr>
          <p:cNvPr id="502" name="Google Shape;502;p57"/>
          <p:cNvSpPr/>
          <p:nvPr/>
        </p:nvSpPr>
        <p:spPr>
          <a:xfrm rot="1764817">
            <a:off x="2931301" y="770608"/>
            <a:ext cx="3134323" cy="3097070"/>
          </a:xfrm>
          <a:prstGeom prst="blockArc">
            <a:avLst>
              <a:gd fmla="val 14414370" name="adj1"/>
              <a:gd fmla="val 694" name="adj2"/>
              <a:gd fmla="val 9562"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7"/>
          <p:cNvSpPr/>
          <p:nvPr/>
        </p:nvSpPr>
        <p:spPr>
          <a:xfrm flipH="1" rot="-1764817">
            <a:off x="2933975" y="770608"/>
            <a:ext cx="3134323" cy="3097070"/>
          </a:xfrm>
          <a:prstGeom prst="blockArc">
            <a:avLst>
              <a:gd fmla="val 14348563" name="adj1"/>
              <a:gd fmla="val 21472873" name="adj2"/>
              <a:gd fmla="val 9381" name="adj3"/>
            </a:avLst>
          </a:prstGeom>
          <a:solidFill>
            <a:srgbClr val="83E3D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7"/>
          <p:cNvSpPr/>
          <p:nvPr/>
        </p:nvSpPr>
        <p:spPr>
          <a:xfrm rot="-8141626">
            <a:off x="4287139" y="710004"/>
            <a:ext cx="420477" cy="420477"/>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7"/>
          <p:cNvSpPr/>
          <p:nvPr/>
        </p:nvSpPr>
        <p:spPr>
          <a:xfrm flipH="1" rot="-9035881">
            <a:off x="2932629" y="768867"/>
            <a:ext cx="3133620" cy="3096354"/>
          </a:xfrm>
          <a:prstGeom prst="blockArc">
            <a:avLst>
              <a:gd fmla="val 14316164" name="adj1"/>
              <a:gd fmla="val 21502663" name="adj2"/>
              <a:gd fmla="val 9415"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7"/>
          <p:cNvSpPr/>
          <p:nvPr/>
        </p:nvSpPr>
        <p:spPr>
          <a:xfrm rot="-1007087">
            <a:off x="5577559" y="2796752"/>
            <a:ext cx="365679" cy="358361"/>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7"/>
          <p:cNvSpPr/>
          <p:nvPr/>
        </p:nvSpPr>
        <p:spPr>
          <a:xfrm rot="6380859">
            <a:off x="3039203" y="2790299"/>
            <a:ext cx="416748" cy="425233"/>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8"/>
          <p:cNvSpPr/>
          <p:nvPr/>
        </p:nvSpPr>
        <p:spPr>
          <a:xfrm rot="-5400000">
            <a:off x="3202538" y="998757"/>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58"/>
          <p:cNvGrpSpPr/>
          <p:nvPr/>
        </p:nvGrpSpPr>
        <p:grpSpPr>
          <a:xfrm>
            <a:off x="4244890" y="427944"/>
            <a:ext cx="1254323" cy="1254323"/>
            <a:chOff x="2859873" y="853971"/>
            <a:chExt cx="1068600" cy="1068600"/>
          </a:xfrm>
        </p:grpSpPr>
        <p:sp>
          <p:nvSpPr>
            <p:cNvPr id="514" name="Google Shape;514;p58"/>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8"/>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800">
                  <a:solidFill>
                    <a:srgbClr val="FFFFFF"/>
                  </a:solidFill>
                  <a:latin typeface="Roboto"/>
                  <a:ea typeface="Roboto"/>
                  <a:cs typeface="Roboto"/>
                  <a:sym typeface="Roboto"/>
                </a:rPr>
                <a:t>Week 1 - </a:t>
              </a:r>
              <a:r>
                <a:rPr lang="en-GB" sz="800">
                  <a:solidFill>
                    <a:srgbClr val="FFFFFF"/>
                  </a:solidFill>
                  <a:latin typeface="Roboto"/>
                  <a:ea typeface="Roboto"/>
                  <a:cs typeface="Roboto"/>
                  <a:sym typeface="Roboto"/>
                </a:rPr>
                <a:t>Prepare</a:t>
              </a:r>
              <a:r>
                <a:rPr lang="en-GB" sz="800">
                  <a:solidFill>
                    <a:srgbClr val="FFFFFF"/>
                  </a:solidFill>
                  <a:latin typeface="Roboto"/>
                  <a:ea typeface="Roboto"/>
                  <a:cs typeface="Roboto"/>
                  <a:sym typeface="Roboto"/>
                </a:rPr>
                <a:t> Survey Questions + Methodology</a:t>
              </a:r>
              <a:endParaRPr sz="800">
                <a:solidFill>
                  <a:srgbClr val="FFFFFF"/>
                </a:solidFill>
                <a:latin typeface="Roboto"/>
                <a:ea typeface="Roboto"/>
                <a:cs typeface="Roboto"/>
                <a:sym typeface="Roboto"/>
              </a:endParaRPr>
            </a:p>
          </p:txBody>
        </p:sp>
      </p:grpSp>
      <p:grpSp>
        <p:nvGrpSpPr>
          <p:cNvPr id="516" name="Google Shape;516;p58"/>
          <p:cNvGrpSpPr/>
          <p:nvPr/>
        </p:nvGrpSpPr>
        <p:grpSpPr>
          <a:xfrm>
            <a:off x="4244890" y="3461248"/>
            <a:ext cx="1254323" cy="1254323"/>
            <a:chOff x="5214448" y="3234278"/>
            <a:chExt cx="1068600" cy="1068600"/>
          </a:xfrm>
        </p:grpSpPr>
        <p:sp>
          <p:nvSpPr>
            <p:cNvPr id="517" name="Google Shape;517;p58"/>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8"/>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800">
                  <a:solidFill>
                    <a:srgbClr val="FFFFFF"/>
                  </a:solidFill>
                  <a:latin typeface="Roboto"/>
                  <a:ea typeface="Roboto"/>
                  <a:cs typeface="Roboto"/>
                  <a:sym typeface="Roboto"/>
                </a:rPr>
                <a:t>Week 2 Conduct the survey</a:t>
              </a:r>
              <a:endParaRPr sz="800">
                <a:solidFill>
                  <a:srgbClr val="FFFFFF"/>
                </a:solidFill>
                <a:latin typeface="Roboto"/>
                <a:ea typeface="Roboto"/>
                <a:cs typeface="Roboto"/>
                <a:sym typeface="Roboto"/>
              </a:endParaRPr>
            </a:p>
          </p:txBody>
        </p:sp>
      </p:grpSp>
      <p:sp>
        <p:nvSpPr>
          <p:cNvPr id="519" name="Google Shape;519;p58"/>
          <p:cNvSpPr txBox="1"/>
          <p:nvPr/>
        </p:nvSpPr>
        <p:spPr>
          <a:xfrm>
            <a:off x="3372063" y="2021775"/>
            <a:ext cx="3000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Students Week 1- 2</a:t>
            </a:r>
            <a:endParaRPr b="1" sz="3600">
              <a:solidFill>
                <a:schemeClr val="accent1"/>
              </a:solidFill>
              <a:latin typeface="PT Sans Narrow"/>
              <a:ea typeface="PT Sans Narrow"/>
              <a:cs typeface="PT Sans Narrow"/>
              <a:sym typeface="PT Sans Narrow"/>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Analyse Data for Survey Reporting </a:t>
            </a:r>
            <a:endParaRPr/>
          </a:p>
        </p:txBody>
      </p:sp>
      <p:sp>
        <p:nvSpPr>
          <p:cNvPr id="525" name="Google Shape;525;p59"/>
          <p:cNvSpPr txBox="1"/>
          <p:nvPr>
            <p:ph idx="1" type="body"/>
          </p:nvPr>
        </p:nvSpPr>
        <p:spPr>
          <a:xfrm>
            <a:off x="311700" y="1266325"/>
            <a:ext cx="8520600" cy="10560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500">
                <a:solidFill>
                  <a:srgbClr val="000000"/>
                </a:solidFill>
              </a:rPr>
              <a:t>Survey reporting</a:t>
            </a:r>
            <a:endParaRPr sz="1500">
              <a:solidFill>
                <a:srgbClr val="000000"/>
              </a:solidFill>
            </a:endParaRPr>
          </a:p>
          <a:p>
            <a:pPr indent="0" lvl="0" marL="0" rtl="0" algn="l">
              <a:lnSpc>
                <a:spcPct val="120000"/>
              </a:lnSpc>
              <a:spcBef>
                <a:spcPts val="1600"/>
              </a:spcBef>
              <a:spcAft>
                <a:spcPts val="0"/>
              </a:spcAft>
              <a:buNone/>
            </a:pPr>
            <a:r>
              <a:rPr lang="en-GB" sz="1500">
                <a:solidFill>
                  <a:srgbClr val="000000"/>
                </a:solidFill>
              </a:rPr>
              <a:t> A survey report is a document with important metrics gathered from survey.. The goal of a survey report is to present the data in full, its analysis and presents all the results that were collected. </a:t>
            </a:r>
            <a:endParaRPr sz="1500">
              <a:solidFill>
                <a:srgbClr val="000000"/>
              </a:solidFill>
            </a:endParaRPr>
          </a:p>
          <a:p>
            <a:pPr indent="-298450" lvl="0" marL="457200" rtl="0" algn="l">
              <a:lnSpc>
                <a:spcPct val="120000"/>
              </a:lnSpc>
              <a:spcBef>
                <a:spcPts val="1600"/>
              </a:spcBef>
              <a:spcAft>
                <a:spcPts val="0"/>
              </a:spcAft>
              <a:buClr>
                <a:srgbClr val="000000"/>
              </a:buClr>
              <a:buSzPts val="1100"/>
              <a:buFont typeface="Poppins"/>
              <a:buChar char="-"/>
            </a:pPr>
            <a:r>
              <a:rPr lang="en-GB" sz="1100">
                <a:solidFill>
                  <a:srgbClr val="000000"/>
                </a:solidFill>
                <a:latin typeface="Poppins"/>
                <a:ea typeface="Poppins"/>
                <a:cs typeface="Poppins"/>
                <a:sym typeface="Poppins"/>
              </a:rPr>
              <a:t>There are different methods and tools which we can use for analyzing data and reporting the survey </a:t>
            </a:r>
            <a:endParaRPr sz="1100">
              <a:solidFill>
                <a:srgbClr val="000000"/>
              </a:solidFill>
              <a:latin typeface="Poppins"/>
              <a:ea typeface="Poppins"/>
              <a:cs typeface="Poppins"/>
              <a:sym typeface="Poppins"/>
            </a:endParaRPr>
          </a:p>
          <a:p>
            <a:pPr indent="-298450" lvl="0" marL="457200" rtl="0" algn="l">
              <a:lnSpc>
                <a:spcPct val="120000"/>
              </a:lnSpc>
              <a:spcBef>
                <a:spcPts val="0"/>
              </a:spcBef>
              <a:spcAft>
                <a:spcPts val="0"/>
              </a:spcAft>
              <a:buClr>
                <a:srgbClr val="000000"/>
              </a:buClr>
              <a:buSzPts val="1100"/>
              <a:buFont typeface="Poppins"/>
              <a:buChar char="-"/>
            </a:pPr>
            <a:r>
              <a:rPr lang="en-GB" sz="1100">
                <a:solidFill>
                  <a:srgbClr val="000000"/>
                </a:solidFill>
                <a:latin typeface="Poppins"/>
                <a:ea typeface="Poppins"/>
                <a:cs typeface="Poppins"/>
                <a:sym typeface="Poppins"/>
              </a:rPr>
              <a:t>Help with next steps or conclusions and your findings</a:t>
            </a:r>
            <a:endParaRPr sz="1100">
              <a:solidFill>
                <a:srgbClr val="000000"/>
              </a:solidFill>
              <a:latin typeface="Poppins"/>
              <a:ea typeface="Poppins"/>
              <a:cs typeface="Poppins"/>
              <a:sym typeface="Poppins"/>
            </a:endParaRPr>
          </a:p>
          <a:p>
            <a:pPr indent="0" lvl="0" marL="0" rtl="0" algn="l">
              <a:lnSpc>
                <a:spcPct val="120000"/>
              </a:lnSpc>
              <a:spcBef>
                <a:spcPts val="1600"/>
              </a:spcBef>
              <a:spcAft>
                <a:spcPts val="0"/>
              </a:spcAft>
              <a:buNone/>
            </a:pPr>
            <a:r>
              <a:t/>
            </a:r>
            <a:endParaRPr sz="1100">
              <a:solidFill>
                <a:srgbClr val="000000"/>
              </a:solidFill>
              <a:latin typeface="Poppins"/>
              <a:ea typeface="Poppins"/>
              <a:cs typeface="Poppins"/>
              <a:sym typeface="Poppins"/>
            </a:endParaRPr>
          </a:p>
          <a:p>
            <a:pPr indent="0" lvl="0" marL="0" rtl="0" algn="l">
              <a:lnSpc>
                <a:spcPct val="120000"/>
              </a:lnSpc>
              <a:spcBef>
                <a:spcPts val="1600"/>
              </a:spcBef>
              <a:spcAft>
                <a:spcPts val="1600"/>
              </a:spcAft>
              <a:buNone/>
            </a:pPr>
            <a:r>
              <a:t/>
            </a:r>
            <a:endParaRPr sz="15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Different methods of Data Analysis </a:t>
            </a:r>
            <a:endParaRPr/>
          </a:p>
        </p:txBody>
      </p:sp>
      <p:graphicFrame>
        <p:nvGraphicFramePr>
          <p:cNvPr id="531" name="Google Shape;531;p60"/>
          <p:cNvGraphicFramePr/>
          <p:nvPr/>
        </p:nvGraphicFramePr>
        <p:xfrm>
          <a:off x="952500" y="2000250"/>
          <a:ext cx="3000000" cy="3000000"/>
        </p:xfrm>
        <a:graphic>
          <a:graphicData uri="http://schemas.openxmlformats.org/drawingml/2006/table">
            <a:tbl>
              <a:tblPr>
                <a:noFill/>
                <a:tableStyleId>{751D96A3-F497-4F86-8D8D-81D706DF799E}</a:tableStyleId>
              </a:tblPr>
              <a:tblGrid>
                <a:gridCol w="2413000"/>
                <a:gridCol w="2413000"/>
                <a:gridCol w="2413000"/>
              </a:tblGrid>
              <a:tr h="381000">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Research Method</a:t>
                      </a:r>
                      <a:endParaRPr b="1"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Qualitative or Quantitative?</a:t>
                      </a:r>
                      <a:endParaRPr b="1"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When to use?</a:t>
                      </a:r>
                      <a:endParaRPr b="1"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 Statistical Analysis</a:t>
                      </a:r>
                      <a:endParaRPr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Quantitative</a:t>
                      </a:r>
                      <a:endParaRPr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To analyze data collected in a statistically valid manner from surveys, and observations)</a:t>
                      </a:r>
                      <a:endParaRPr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Thematic Analysis</a:t>
                      </a:r>
                      <a:endParaRPr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Qualitative</a:t>
                      </a:r>
                      <a:endParaRPr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To analyze data collected from interviews, focus groups or textual sources.</a:t>
                      </a:r>
                      <a:endParaRPr sz="1100">
                        <a:solidFill>
                          <a:srgbClr val="212529"/>
                        </a:solidFill>
                        <a:latin typeface="Helvetica Neue"/>
                        <a:ea typeface="Helvetica Neue"/>
                        <a:cs typeface="Helvetica Neue"/>
                        <a:sym typeface="Helvetica Neue"/>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Statistical Analysis</a:t>
            </a:r>
            <a:endParaRPr/>
          </a:p>
        </p:txBody>
      </p:sp>
      <p:sp>
        <p:nvSpPr>
          <p:cNvPr id="537" name="Google Shape;537;p61"/>
          <p:cNvSpPr txBox="1"/>
          <p:nvPr/>
        </p:nvSpPr>
        <p:spPr>
          <a:xfrm>
            <a:off x="434400" y="1255025"/>
            <a:ext cx="77427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212529"/>
                </a:solidFill>
                <a:highlight>
                  <a:srgbClr val="FFFFFF"/>
                </a:highlight>
                <a:latin typeface="Open Sans"/>
                <a:ea typeface="Open Sans"/>
                <a:cs typeface="Open Sans"/>
                <a:sym typeface="Open Sans"/>
              </a:rPr>
              <a:t>Statistical analysis means investigating trends, patterns, and relationships using quantitative data. It is an important research tool used by scientists, governments, businesses, and other organizations.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120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Draw valid conclusions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Statistical analysis requires careful planning from the very start of the research process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You need to specify your hypotheses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Make decisions about your research design, sample size, and sampling procedure.</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After collecting data from your sample, organize and summarize the data using descriptive statistics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Use inferential statistics to formally test hypotheses and make estimates about the population</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Lastly interpret and generalize your findings.</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Welcome</a:t>
            </a:r>
            <a:endParaRPr/>
          </a:p>
        </p:txBody>
      </p:sp>
      <p:sp>
        <p:nvSpPr>
          <p:cNvPr id="96" name="Google Shape;96;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GB">
                <a:solidFill>
                  <a:srgbClr val="000000"/>
                </a:solidFill>
              </a:rPr>
              <a:t>Welcome to Day 5 of the Mentors Training Session</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Reminder to fill in Day 4 feedback form</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It’s </a:t>
            </a:r>
            <a:r>
              <a:rPr lang="en-GB">
                <a:solidFill>
                  <a:srgbClr val="000000"/>
                </a:solidFill>
              </a:rPr>
              <a:t>lovely</a:t>
            </a:r>
            <a:r>
              <a:rPr lang="en-GB">
                <a:solidFill>
                  <a:srgbClr val="000000"/>
                </a:solidFill>
              </a:rPr>
              <a:t> to see you all in person</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97" name="Google Shape;97;p17"/>
          <p:cNvPicPr preferRelativeResize="0"/>
          <p:nvPr/>
        </p:nvPicPr>
        <p:blipFill>
          <a:blip r:embed="rId3">
            <a:alphaModFix/>
          </a:blip>
          <a:stretch>
            <a:fillRect/>
          </a:stretch>
        </p:blipFill>
        <p:spPr>
          <a:xfrm>
            <a:off x="5924630" y="1266325"/>
            <a:ext cx="3494070" cy="41274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2"/>
          <p:cNvSpPr txBox="1"/>
          <p:nvPr>
            <p:ph type="title"/>
          </p:nvPr>
        </p:nvSpPr>
        <p:spPr>
          <a:xfrm>
            <a:off x="311700" y="500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5 step process for statistical analysis</a:t>
            </a:r>
            <a:endParaRPr b="0">
              <a:solidFill>
                <a:srgbClr val="1155CC"/>
              </a:solidFill>
            </a:endParaRPr>
          </a:p>
        </p:txBody>
      </p:sp>
      <p:grpSp>
        <p:nvGrpSpPr>
          <p:cNvPr id="543" name="Google Shape;543;p62"/>
          <p:cNvGrpSpPr/>
          <p:nvPr/>
        </p:nvGrpSpPr>
        <p:grpSpPr>
          <a:xfrm>
            <a:off x="6254516" y="1318143"/>
            <a:ext cx="2604522" cy="2460300"/>
            <a:chOff x="6254516" y="1318143"/>
            <a:chExt cx="2604522" cy="2460300"/>
          </a:xfrm>
        </p:grpSpPr>
        <p:sp>
          <p:nvSpPr>
            <p:cNvPr id="544" name="Google Shape;544;p62"/>
            <p:cNvSpPr/>
            <p:nvPr/>
          </p:nvSpPr>
          <p:spPr>
            <a:xfrm rot="2700000">
              <a:off x="7239866" y="1053398"/>
              <a:ext cx="489601" cy="2989789"/>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62"/>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249C90"/>
                  </a:solidFill>
                  <a:latin typeface="Roboto"/>
                  <a:ea typeface="Roboto"/>
                  <a:cs typeface="Roboto"/>
                  <a:sym typeface="Roboto"/>
                </a:rPr>
                <a:t>5</a:t>
              </a:r>
              <a:endParaRPr b="1" sz="900">
                <a:solidFill>
                  <a:srgbClr val="249C90"/>
                </a:solidFill>
                <a:latin typeface="Roboto"/>
                <a:ea typeface="Roboto"/>
                <a:cs typeface="Roboto"/>
                <a:sym typeface="Roboto"/>
              </a:endParaRPr>
            </a:p>
          </p:txBody>
        </p:sp>
        <p:sp>
          <p:nvSpPr>
            <p:cNvPr id="546" name="Google Shape;546;p62"/>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1100"/>
                </a:spcAft>
                <a:buNone/>
              </a:pPr>
              <a:r>
                <a:rPr b="1" lang="en-GB" sz="1100">
                  <a:solidFill>
                    <a:schemeClr val="lt1"/>
                  </a:solidFill>
                  <a:latin typeface="Helvetica Neue"/>
                  <a:ea typeface="Helvetica Neue"/>
                  <a:cs typeface="Helvetica Neue"/>
                  <a:sym typeface="Helvetica Neue"/>
                </a:rPr>
                <a:t>Interpret your results</a:t>
              </a:r>
              <a:endParaRPr b="1" sz="1100">
                <a:solidFill>
                  <a:srgbClr val="FFFFFF"/>
                </a:solidFill>
                <a:latin typeface="Roboto"/>
                <a:ea typeface="Roboto"/>
                <a:cs typeface="Roboto"/>
                <a:sym typeface="Roboto"/>
              </a:endParaRPr>
            </a:p>
          </p:txBody>
        </p:sp>
        <p:sp>
          <p:nvSpPr>
            <p:cNvPr id="547" name="Google Shape;547;p62"/>
            <p:cNvSpPr txBox="1"/>
            <p:nvPr/>
          </p:nvSpPr>
          <p:spPr>
            <a:xfrm rot="-2700000">
              <a:off x="6788358"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b="1" sz="800">
                <a:latin typeface="Roboto"/>
                <a:ea typeface="Roboto"/>
                <a:cs typeface="Roboto"/>
                <a:sym typeface="Roboto"/>
              </a:endParaRPr>
            </a:p>
          </p:txBody>
        </p:sp>
      </p:grpSp>
      <p:grpSp>
        <p:nvGrpSpPr>
          <p:cNvPr id="548" name="Google Shape;548;p62"/>
          <p:cNvGrpSpPr/>
          <p:nvPr/>
        </p:nvGrpSpPr>
        <p:grpSpPr>
          <a:xfrm>
            <a:off x="4761418" y="1250201"/>
            <a:ext cx="2604522" cy="2528241"/>
            <a:chOff x="4761418" y="1250201"/>
            <a:chExt cx="2604522" cy="2528241"/>
          </a:xfrm>
        </p:grpSpPr>
        <p:sp>
          <p:nvSpPr>
            <p:cNvPr id="549" name="Google Shape;549;p62"/>
            <p:cNvSpPr/>
            <p:nvPr/>
          </p:nvSpPr>
          <p:spPr>
            <a:xfrm rot="2700000">
              <a:off x="5746767" y="1053398"/>
              <a:ext cx="489601" cy="2989789"/>
            </a:xfrm>
            <a:prstGeom prst="roundRect">
              <a:avLst>
                <a:gd fmla="val 50000" name="adj"/>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2"/>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1F887E"/>
                  </a:solidFill>
                  <a:latin typeface="Roboto"/>
                  <a:ea typeface="Roboto"/>
                  <a:cs typeface="Roboto"/>
                  <a:sym typeface="Roboto"/>
                </a:rPr>
                <a:t>4</a:t>
              </a:r>
              <a:endParaRPr b="1" sz="900">
                <a:solidFill>
                  <a:srgbClr val="1F887E"/>
                </a:solidFill>
                <a:latin typeface="Roboto"/>
                <a:ea typeface="Roboto"/>
                <a:cs typeface="Roboto"/>
                <a:sym typeface="Roboto"/>
              </a:endParaRPr>
            </a:p>
          </p:txBody>
        </p:sp>
        <p:sp>
          <p:nvSpPr>
            <p:cNvPr id="551" name="Google Shape;551;p62"/>
            <p:cNvSpPr txBox="1"/>
            <p:nvPr/>
          </p:nvSpPr>
          <p:spPr>
            <a:xfrm rot="-2700000">
              <a:off x="4841002" y="2168999"/>
              <a:ext cx="2740746" cy="342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100"/>
                </a:spcAft>
                <a:buNone/>
              </a:pPr>
              <a:r>
                <a:rPr b="1" lang="en-GB" sz="1100">
                  <a:solidFill>
                    <a:schemeClr val="lt1"/>
                  </a:solidFill>
                  <a:latin typeface="Helvetica Neue"/>
                  <a:ea typeface="Helvetica Neue"/>
                  <a:cs typeface="Helvetica Neue"/>
                  <a:sym typeface="Helvetica Neue"/>
                </a:rPr>
                <a:t>Test hypotheses or make </a:t>
              </a:r>
              <a:br>
                <a:rPr b="1" lang="en-GB" sz="1100">
                  <a:solidFill>
                    <a:schemeClr val="lt1"/>
                  </a:solidFill>
                  <a:latin typeface="Helvetica Neue"/>
                  <a:ea typeface="Helvetica Neue"/>
                  <a:cs typeface="Helvetica Neue"/>
                  <a:sym typeface="Helvetica Neue"/>
                </a:rPr>
              </a:br>
              <a:r>
                <a:rPr b="1" lang="en-GB" sz="1100">
                  <a:solidFill>
                    <a:schemeClr val="lt1"/>
                  </a:solidFill>
                  <a:latin typeface="Helvetica Neue"/>
                  <a:ea typeface="Helvetica Neue"/>
                  <a:cs typeface="Helvetica Neue"/>
                  <a:sym typeface="Helvetica Neue"/>
                </a:rPr>
                <a:t>estimates with inferential statistics</a:t>
              </a:r>
              <a:endParaRPr b="1" sz="1100">
                <a:solidFill>
                  <a:srgbClr val="FFFFFF"/>
                </a:solidFill>
                <a:latin typeface="Roboto"/>
                <a:ea typeface="Roboto"/>
                <a:cs typeface="Roboto"/>
                <a:sym typeface="Roboto"/>
              </a:endParaRPr>
            </a:p>
          </p:txBody>
        </p:sp>
        <p:sp>
          <p:nvSpPr>
            <p:cNvPr id="552" name="Google Shape;552;p62"/>
            <p:cNvSpPr txBox="1"/>
            <p:nvPr/>
          </p:nvSpPr>
          <p:spPr>
            <a:xfrm rot="-2700000">
              <a:off x="5295260"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b="1" sz="800">
                <a:latin typeface="Roboto"/>
                <a:ea typeface="Roboto"/>
                <a:cs typeface="Roboto"/>
                <a:sym typeface="Roboto"/>
              </a:endParaRPr>
            </a:p>
          </p:txBody>
        </p:sp>
      </p:grpSp>
      <p:grpSp>
        <p:nvGrpSpPr>
          <p:cNvPr id="553" name="Google Shape;553;p62"/>
          <p:cNvGrpSpPr/>
          <p:nvPr/>
        </p:nvGrpSpPr>
        <p:grpSpPr>
          <a:xfrm>
            <a:off x="3269751" y="1318143"/>
            <a:ext cx="2604522" cy="2460300"/>
            <a:chOff x="3269751" y="1318143"/>
            <a:chExt cx="2604522" cy="2460300"/>
          </a:xfrm>
        </p:grpSpPr>
        <p:sp>
          <p:nvSpPr>
            <p:cNvPr id="554" name="Google Shape;554;p62"/>
            <p:cNvSpPr/>
            <p:nvPr/>
          </p:nvSpPr>
          <p:spPr>
            <a:xfrm rot="2700000">
              <a:off x="4255100" y="1053398"/>
              <a:ext cx="489601" cy="2989789"/>
            </a:xfrm>
            <a:prstGeom prst="roundRect">
              <a:avLst>
                <a:gd fmla="val 50000" name="adj"/>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2"/>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1D7E74"/>
                  </a:solidFill>
                  <a:latin typeface="Roboto"/>
                  <a:ea typeface="Roboto"/>
                  <a:cs typeface="Roboto"/>
                  <a:sym typeface="Roboto"/>
                </a:rPr>
                <a:t>3</a:t>
              </a:r>
              <a:endParaRPr b="1" sz="900">
                <a:solidFill>
                  <a:srgbClr val="1D7E74"/>
                </a:solidFill>
                <a:latin typeface="Roboto"/>
                <a:ea typeface="Roboto"/>
                <a:cs typeface="Roboto"/>
                <a:sym typeface="Roboto"/>
              </a:endParaRPr>
            </a:p>
          </p:txBody>
        </p:sp>
        <p:sp>
          <p:nvSpPr>
            <p:cNvPr id="556" name="Google Shape;556;p62"/>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100"/>
                </a:spcAft>
                <a:buNone/>
              </a:pPr>
              <a:r>
                <a:rPr b="1" lang="en-GB" sz="1100">
                  <a:solidFill>
                    <a:schemeClr val="lt1"/>
                  </a:solidFill>
                  <a:latin typeface="Helvetica Neue"/>
                  <a:ea typeface="Helvetica Neue"/>
                  <a:cs typeface="Helvetica Neue"/>
                  <a:sym typeface="Helvetica Neue"/>
                </a:rPr>
                <a:t>Summarize your data with descriptive statistics</a:t>
              </a:r>
              <a:endParaRPr b="1" sz="1100">
                <a:solidFill>
                  <a:srgbClr val="FFFFFF"/>
                </a:solidFill>
                <a:latin typeface="Roboto"/>
                <a:ea typeface="Roboto"/>
                <a:cs typeface="Roboto"/>
                <a:sym typeface="Roboto"/>
              </a:endParaRPr>
            </a:p>
          </p:txBody>
        </p:sp>
        <p:sp>
          <p:nvSpPr>
            <p:cNvPr id="557" name="Google Shape;557;p62"/>
            <p:cNvSpPr txBox="1"/>
            <p:nvPr/>
          </p:nvSpPr>
          <p:spPr>
            <a:xfrm rot="-2700000">
              <a:off x="3803593"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b="1" sz="800">
                <a:latin typeface="Roboto"/>
                <a:ea typeface="Roboto"/>
                <a:cs typeface="Roboto"/>
                <a:sym typeface="Roboto"/>
              </a:endParaRPr>
            </a:p>
          </p:txBody>
        </p:sp>
      </p:grpSp>
      <p:grpSp>
        <p:nvGrpSpPr>
          <p:cNvPr id="558" name="Google Shape;558;p62"/>
          <p:cNvGrpSpPr/>
          <p:nvPr/>
        </p:nvGrpSpPr>
        <p:grpSpPr>
          <a:xfrm>
            <a:off x="1776626" y="1124500"/>
            <a:ext cx="2655824" cy="2653943"/>
            <a:chOff x="1776626" y="1124500"/>
            <a:chExt cx="2655824" cy="2653943"/>
          </a:xfrm>
        </p:grpSpPr>
        <p:grpSp>
          <p:nvGrpSpPr>
            <p:cNvPr id="559" name="Google Shape;559;p62"/>
            <p:cNvGrpSpPr/>
            <p:nvPr/>
          </p:nvGrpSpPr>
          <p:grpSpPr>
            <a:xfrm>
              <a:off x="1776626" y="1124500"/>
              <a:ext cx="2655824" cy="2653943"/>
              <a:chOff x="1776626" y="1124500"/>
              <a:chExt cx="2655824" cy="2653943"/>
            </a:xfrm>
          </p:grpSpPr>
          <p:sp>
            <p:nvSpPr>
              <p:cNvPr id="560" name="Google Shape;560;p62"/>
              <p:cNvSpPr/>
              <p:nvPr/>
            </p:nvSpPr>
            <p:spPr>
              <a:xfrm rot="2700000">
                <a:off x="2761975" y="1053398"/>
                <a:ext cx="489601" cy="2989789"/>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2"/>
              <p:cNvSpPr txBox="1"/>
              <p:nvPr/>
            </p:nvSpPr>
            <p:spPr>
              <a:xfrm rot="-2700000">
                <a:off x="1820144" y="2106147"/>
                <a:ext cx="2918513" cy="342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100"/>
                  </a:spcAft>
                  <a:buNone/>
                </a:pPr>
                <a:r>
                  <a:rPr b="1" lang="en-GB" sz="1100">
                    <a:solidFill>
                      <a:schemeClr val="lt1"/>
                    </a:solidFill>
                    <a:latin typeface="Helvetica Neue"/>
                    <a:ea typeface="Helvetica Neue"/>
                    <a:cs typeface="Helvetica Neue"/>
                    <a:sym typeface="Helvetica Neue"/>
                  </a:rPr>
                  <a:t>Choose Sample and estimate sample size</a:t>
                </a:r>
                <a:endParaRPr b="1" sz="1100">
                  <a:solidFill>
                    <a:srgbClr val="FFFFFF"/>
                  </a:solidFill>
                  <a:latin typeface="Roboto"/>
                  <a:ea typeface="Roboto"/>
                  <a:cs typeface="Roboto"/>
                  <a:sym typeface="Roboto"/>
                </a:endParaRPr>
              </a:p>
            </p:txBody>
          </p:sp>
          <p:sp>
            <p:nvSpPr>
              <p:cNvPr id="562" name="Google Shape;562;p62"/>
              <p:cNvSpPr txBox="1"/>
              <p:nvPr/>
            </p:nvSpPr>
            <p:spPr>
              <a:xfrm rot="-2700000">
                <a:off x="2310468"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b="1" sz="800">
                  <a:latin typeface="Roboto"/>
                  <a:ea typeface="Roboto"/>
                  <a:cs typeface="Roboto"/>
                  <a:sym typeface="Roboto"/>
                </a:endParaRPr>
              </a:p>
            </p:txBody>
          </p:sp>
        </p:grpSp>
        <p:sp>
          <p:nvSpPr>
            <p:cNvPr id="563" name="Google Shape;563;p62"/>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1B786E"/>
                  </a:solidFill>
                  <a:latin typeface="Roboto"/>
                  <a:ea typeface="Roboto"/>
                  <a:cs typeface="Roboto"/>
                  <a:sym typeface="Roboto"/>
                </a:rPr>
                <a:t>2</a:t>
              </a:r>
              <a:endParaRPr b="1" sz="900">
                <a:solidFill>
                  <a:srgbClr val="1B786E"/>
                </a:solidFill>
                <a:latin typeface="Roboto"/>
                <a:ea typeface="Roboto"/>
                <a:cs typeface="Roboto"/>
                <a:sym typeface="Roboto"/>
              </a:endParaRPr>
            </a:p>
          </p:txBody>
        </p:sp>
      </p:grpSp>
      <p:grpSp>
        <p:nvGrpSpPr>
          <p:cNvPr id="564" name="Google Shape;564;p62"/>
          <p:cNvGrpSpPr/>
          <p:nvPr/>
        </p:nvGrpSpPr>
        <p:grpSpPr>
          <a:xfrm>
            <a:off x="284959" y="1318143"/>
            <a:ext cx="2604522" cy="2460300"/>
            <a:chOff x="284959" y="1318143"/>
            <a:chExt cx="2604522" cy="2460300"/>
          </a:xfrm>
        </p:grpSpPr>
        <p:sp>
          <p:nvSpPr>
            <p:cNvPr id="565" name="Google Shape;565;p62"/>
            <p:cNvSpPr/>
            <p:nvPr/>
          </p:nvSpPr>
          <p:spPr>
            <a:xfrm rot="2700000">
              <a:off x="1270309" y="1053398"/>
              <a:ext cx="489601" cy="2989789"/>
            </a:xfrm>
            <a:prstGeom prst="round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2"/>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900">
                  <a:solidFill>
                    <a:srgbClr val="155B54"/>
                  </a:solidFill>
                  <a:latin typeface="Roboto"/>
                  <a:ea typeface="Roboto"/>
                  <a:cs typeface="Roboto"/>
                  <a:sym typeface="Roboto"/>
                </a:rPr>
                <a:t>1</a:t>
              </a:r>
              <a:endParaRPr b="1" sz="900">
                <a:solidFill>
                  <a:srgbClr val="155B54"/>
                </a:solidFill>
                <a:latin typeface="Roboto"/>
                <a:ea typeface="Roboto"/>
                <a:cs typeface="Roboto"/>
                <a:sym typeface="Roboto"/>
              </a:endParaRPr>
            </a:p>
          </p:txBody>
        </p:sp>
        <p:sp>
          <p:nvSpPr>
            <p:cNvPr id="567" name="Google Shape;567;p62"/>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100"/>
                </a:spcAft>
                <a:buNone/>
              </a:pPr>
              <a:r>
                <a:rPr b="1" lang="en-GB" sz="1100">
                  <a:solidFill>
                    <a:schemeClr val="lt1"/>
                  </a:solidFill>
                  <a:latin typeface="Helvetica Neue"/>
                  <a:ea typeface="Helvetica Neue"/>
                  <a:cs typeface="Helvetica Neue"/>
                  <a:sym typeface="Helvetica Neue"/>
                </a:rPr>
                <a:t>Write your hypotheses and plan your research design </a:t>
              </a:r>
              <a:endParaRPr b="1" sz="1100">
                <a:solidFill>
                  <a:schemeClr val="lt1"/>
                </a:solidFill>
                <a:latin typeface="Roboto"/>
                <a:ea typeface="Roboto"/>
                <a:cs typeface="Roboto"/>
                <a:sym typeface="Roboto"/>
              </a:endParaRPr>
            </a:p>
          </p:txBody>
        </p:sp>
        <p:sp>
          <p:nvSpPr>
            <p:cNvPr id="568" name="Google Shape;568;p62"/>
            <p:cNvSpPr txBox="1"/>
            <p:nvPr/>
          </p:nvSpPr>
          <p:spPr>
            <a:xfrm rot="-2700000">
              <a:off x="818801"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b="1" sz="800">
                <a:latin typeface="Roboto"/>
                <a:ea typeface="Roboto"/>
                <a:cs typeface="Roboto"/>
                <a:sym typeface="Roboto"/>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STEP 1: </a:t>
            </a:r>
            <a:r>
              <a:rPr lang="en-GB" sz="2000">
                <a:highlight>
                  <a:srgbClr val="FFFFFF"/>
                </a:highlight>
                <a:latin typeface="Open Sans"/>
                <a:ea typeface="Open Sans"/>
                <a:cs typeface="Open Sans"/>
                <a:sym typeface="Open Sans"/>
              </a:rPr>
              <a:t>Sample</a:t>
            </a:r>
            <a:endParaRPr sz="2000"/>
          </a:p>
        </p:txBody>
      </p:sp>
      <p:graphicFrame>
        <p:nvGraphicFramePr>
          <p:cNvPr id="574" name="Google Shape;574;p63"/>
          <p:cNvGraphicFramePr/>
          <p:nvPr/>
        </p:nvGraphicFramePr>
        <p:xfrm>
          <a:off x="2466975" y="1065738"/>
          <a:ext cx="3000000" cy="3000000"/>
        </p:xfrm>
        <a:graphic>
          <a:graphicData uri="http://schemas.openxmlformats.org/drawingml/2006/table">
            <a:tbl>
              <a:tblPr>
                <a:noFill/>
                <a:tableStyleId>{41105100-ACE8-443C-8972-1ACBF43EAF24}</a:tableStyleId>
              </a:tblPr>
              <a:tblGrid>
                <a:gridCol w="1295400"/>
                <a:gridCol w="1403975"/>
                <a:gridCol w="1510675"/>
              </a:tblGrid>
              <a:tr h="12700">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Research Question</a:t>
                      </a:r>
                      <a:endParaRPr b="1" sz="1100">
                        <a:solidFill>
                          <a:srgbClr val="212529"/>
                        </a:solidFill>
                        <a:latin typeface="Helvetica Neue"/>
                        <a:ea typeface="Helvetica Neue"/>
                        <a:cs typeface="Helvetica Neue"/>
                        <a:sym typeface="Helvetica Neue"/>
                      </a:endParaRPr>
                    </a:p>
                  </a:txBody>
                  <a:tcPr marT="63500" marB="63500" marR="63500" marL="63500">
                    <a:solidFill>
                      <a:schemeClr val="accent3"/>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Hypothesis</a:t>
                      </a:r>
                      <a:endParaRPr b="1" sz="1100">
                        <a:solidFill>
                          <a:srgbClr val="212529"/>
                        </a:solidFill>
                        <a:latin typeface="Helvetica Neue"/>
                        <a:ea typeface="Helvetica Neue"/>
                        <a:cs typeface="Helvetica Neue"/>
                        <a:sym typeface="Helvetica Neue"/>
                      </a:endParaRPr>
                    </a:p>
                  </a:txBody>
                  <a:tcPr marT="63500" marB="63500" marR="63500" marL="63500">
                    <a:solidFill>
                      <a:schemeClr val="accent3"/>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Null Hypothesis</a:t>
                      </a:r>
                      <a:endParaRPr b="1" sz="1100">
                        <a:solidFill>
                          <a:srgbClr val="212529"/>
                        </a:solidFill>
                        <a:latin typeface="Helvetica Neue"/>
                        <a:ea typeface="Helvetica Neue"/>
                        <a:cs typeface="Helvetica Neue"/>
                        <a:sym typeface="Helvetica Neue"/>
                      </a:endParaRPr>
                    </a:p>
                  </a:txBody>
                  <a:tcPr marT="63500" marB="63500" marR="63500" marL="63500">
                    <a:solidFill>
                      <a:schemeClr val="accent3"/>
                    </a:solidFill>
                  </a:tcPr>
                </a:tc>
              </a:tr>
              <a:tr h="12700">
                <a:tc>
                  <a:txBody>
                    <a:bodyPr/>
                    <a:lstStyle/>
                    <a:p>
                      <a:pPr indent="0" lvl="0" marL="0" rtl="0" algn="ctr">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What are the health benefits of eating an apple everyday?</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Increasing apple as part of every day diet will result in decreasing frequency of doctor visits</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Increasing apple as part of every day diet will have no effect on frequency of doctor visits</a:t>
                      </a:r>
                      <a:endParaRPr sz="1100">
                        <a:solidFill>
                          <a:srgbClr val="212529"/>
                        </a:solidFill>
                        <a:highlight>
                          <a:srgbClr val="FFFFFF"/>
                        </a:highlight>
                        <a:latin typeface="Helvetica Neue"/>
                        <a:ea typeface="Helvetica Neue"/>
                        <a:cs typeface="Helvetica Neue"/>
                        <a:sym typeface="Helvetica Neue"/>
                      </a:endParaRPr>
                    </a:p>
                    <a:p>
                      <a:pPr indent="0" lvl="0" marL="0" rtl="0" algn="ctr">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r>
              <a:tr h="1214975">
                <a:tc>
                  <a:txBody>
                    <a:bodyPr/>
                    <a:lstStyle/>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Which mobile networks have the worst signal quality?</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Low-cost mobile networks are more likely to have bad signal quality</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Low-cost and high-cost mobile networks are equally likely to have bad signal quality</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STEP 1: </a:t>
            </a:r>
            <a:r>
              <a:rPr b="0" lang="en-GB" sz="2000">
                <a:highlight>
                  <a:srgbClr val="FFFFFF"/>
                </a:highlight>
                <a:latin typeface="Open Sans"/>
                <a:ea typeface="Open Sans"/>
                <a:cs typeface="Open Sans"/>
                <a:sym typeface="Open Sans"/>
              </a:rPr>
              <a:t>Write your hypotheses and plan your research design </a:t>
            </a:r>
            <a:endParaRPr sz="2000"/>
          </a:p>
        </p:txBody>
      </p:sp>
      <p:sp>
        <p:nvSpPr>
          <p:cNvPr id="580" name="Google Shape;580;p64"/>
          <p:cNvSpPr txBox="1"/>
          <p:nvPr/>
        </p:nvSpPr>
        <p:spPr>
          <a:xfrm>
            <a:off x="393125" y="1478425"/>
            <a:ext cx="8117100" cy="3340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The goal of research is often to investigate a relationship between variables within a population.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Begin with prediction, and use statistical analysis to test that prediction.</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rPr b="1" lang="en-GB" sz="1500">
                <a:solidFill>
                  <a:schemeClr val="accent1"/>
                </a:solidFill>
                <a:highlight>
                  <a:srgbClr val="FFFFFF"/>
                </a:highlight>
                <a:latin typeface="Open Sans"/>
                <a:ea typeface="Open Sans"/>
                <a:cs typeface="Open Sans"/>
                <a:sym typeface="Open Sans"/>
              </a:rPr>
              <a:t>A statistical hypothesis is a formal way of writing a prediction about a population. Every research prediction is rephrased into null and alternative hypotheses that can be tested using sample data.</a:t>
            </a:r>
            <a:endParaRPr b="1" sz="1500">
              <a:solidFill>
                <a:schemeClr val="accent1"/>
              </a:solidFill>
              <a:highlight>
                <a:srgbClr val="FFFFFF"/>
              </a:highlight>
              <a:latin typeface="Open Sans"/>
              <a:ea typeface="Open Sans"/>
              <a:cs typeface="Open Sans"/>
              <a:sym typeface="Open Sans"/>
            </a:endParaRPr>
          </a:p>
          <a:p>
            <a:pPr indent="0" lvl="0" marL="0" rtl="0" algn="l">
              <a:spcBef>
                <a:spcPts val="1200"/>
              </a:spcBef>
              <a:spcAft>
                <a:spcPts val="1200"/>
              </a:spcAft>
              <a:buNone/>
            </a:pPr>
            <a:r>
              <a:rPr b="1" lang="en-GB" sz="1500">
                <a:solidFill>
                  <a:schemeClr val="accent1"/>
                </a:solidFill>
                <a:highlight>
                  <a:srgbClr val="FFFFFF"/>
                </a:highlight>
                <a:latin typeface="Open Sans"/>
                <a:ea typeface="Open Sans"/>
                <a:cs typeface="Open Sans"/>
                <a:sym typeface="Open Sans"/>
              </a:rPr>
              <a:t>While the null hypothesis always predicts no effect or no relationship between variables, the alternative hypothesis states your research prediction of an effect or relationship.</a:t>
            </a:r>
            <a:endParaRPr b="1" sz="1500">
              <a:solidFill>
                <a:schemeClr val="accent1"/>
              </a:solidFill>
              <a:highlight>
                <a:srgbClr val="FFF2CC"/>
              </a:highlight>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Example:</a:t>
            </a:r>
            <a:r>
              <a:rPr b="0" lang="en-GB" sz="2000">
                <a:highlight>
                  <a:srgbClr val="FFFFFF"/>
                </a:highlight>
                <a:latin typeface="Open Sans"/>
                <a:ea typeface="Open Sans"/>
                <a:cs typeface="Open Sans"/>
                <a:sym typeface="Open Sans"/>
              </a:rPr>
              <a:t> </a:t>
            </a:r>
            <a:endParaRPr b="0" sz="2000">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b="0" sz="2000">
              <a:highlight>
                <a:srgbClr val="FFFFFF"/>
              </a:highlight>
              <a:latin typeface="Open Sans"/>
              <a:ea typeface="Open Sans"/>
              <a:cs typeface="Open Sans"/>
              <a:sym typeface="Open Sans"/>
            </a:endParaRPr>
          </a:p>
          <a:p>
            <a:pPr indent="0" lvl="0" marL="0" rtl="0" algn="l">
              <a:spcBef>
                <a:spcPts val="1200"/>
              </a:spcBef>
              <a:spcAft>
                <a:spcPts val="0"/>
              </a:spcAft>
              <a:buNone/>
            </a:pPr>
            <a:r>
              <a:rPr b="0" lang="en-GB" sz="2000">
                <a:highlight>
                  <a:srgbClr val="FFFFFF"/>
                </a:highlight>
                <a:latin typeface="Open Sans"/>
                <a:ea typeface="Open Sans"/>
                <a:cs typeface="Open Sans"/>
                <a:sym typeface="Open Sans"/>
              </a:rPr>
              <a:t>Research Question: </a:t>
            </a:r>
            <a:endParaRPr b="0" sz="2000">
              <a:highlight>
                <a:srgbClr val="FFFFFF"/>
              </a:highlight>
              <a:latin typeface="Open Sans"/>
              <a:ea typeface="Open Sans"/>
              <a:cs typeface="Open Sans"/>
              <a:sym typeface="Open Sans"/>
            </a:endParaRPr>
          </a:p>
          <a:p>
            <a:pPr indent="0" lvl="0" marL="0" rtl="0" algn="l">
              <a:spcBef>
                <a:spcPts val="1200"/>
              </a:spcBef>
              <a:spcAft>
                <a:spcPts val="0"/>
              </a:spcAft>
              <a:buNone/>
            </a:pPr>
            <a:r>
              <a:rPr b="0" lang="en-GB" sz="2000">
                <a:highlight>
                  <a:srgbClr val="FFFFFF"/>
                </a:highlight>
                <a:latin typeface="Open Sans"/>
                <a:ea typeface="Open Sans"/>
                <a:cs typeface="Open Sans"/>
                <a:sym typeface="Open Sans"/>
              </a:rPr>
              <a:t>Is there a relationship between parental income and college grade point average (GPA)?</a:t>
            </a:r>
            <a:endParaRPr b="0" sz="2000">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b="0" sz="2000">
              <a:highlight>
                <a:srgbClr val="FFFFFF"/>
              </a:highlight>
              <a:latin typeface="Open Sans"/>
              <a:ea typeface="Open Sans"/>
              <a:cs typeface="Open Sans"/>
              <a:sym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6"/>
          <p:cNvSpPr txBox="1"/>
          <p:nvPr/>
        </p:nvSpPr>
        <p:spPr>
          <a:xfrm>
            <a:off x="-7" y="2021775"/>
            <a:ext cx="9228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What do you think will be the null hypothesis?</a:t>
            </a:r>
            <a:endParaRPr b="1" sz="3600">
              <a:solidFill>
                <a:schemeClr val="accent1"/>
              </a:solidFill>
              <a:latin typeface="PT Sans Narrow"/>
              <a:ea typeface="PT Sans Narrow"/>
              <a:cs typeface="PT Sans Narrow"/>
              <a:sym typeface="PT Sans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grpSp>
        <p:nvGrpSpPr>
          <p:cNvPr id="595" name="Google Shape;595;p67"/>
          <p:cNvGrpSpPr/>
          <p:nvPr/>
        </p:nvGrpSpPr>
        <p:grpSpPr>
          <a:xfrm>
            <a:off x="788307" y="2130864"/>
            <a:ext cx="7567404" cy="731700"/>
            <a:chOff x="444182" y="438789"/>
            <a:chExt cx="7567404" cy="731700"/>
          </a:xfrm>
        </p:grpSpPr>
        <p:sp>
          <p:nvSpPr>
            <p:cNvPr id="596" name="Google Shape;596;p67"/>
            <p:cNvSpPr txBox="1"/>
            <p:nvPr/>
          </p:nvSpPr>
          <p:spPr>
            <a:xfrm>
              <a:off x="444182" y="488975"/>
              <a:ext cx="2271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4200">
                  <a:solidFill>
                    <a:srgbClr val="155B54"/>
                  </a:solidFill>
                  <a:latin typeface="Roboto Medium"/>
                  <a:ea typeface="Roboto Medium"/>
                  <a:cs typeface="Roboto Medium"/>
                  <a:sym typeface="Roboto Medium"/>
                </a:rPr>
                <a:t>Null</a:t>
              </a:r>
              <a:endParaRPr sz="4200">
                <a:solidFill>
                  <a:srgbClr val="155B54"/>
                </a:solidFill>
                <a:latin typeface="Roboto Medium"/>
                <a:ea typeface="Roboto Medium"/>
                <a:cs typeface="Roboto Medium"/>
                <a:sym typeface="Roboto Medium"/>
              </a:endParaRPr>
            </a:p>
          </p:txBody>
        </p:sp>
        <p:sp>
          <p:nvSpPr>
            <p:cNvPr id="597" name="Google Shape;597;p67"/>
            <p:cNvSpPr/>
            <p:nvPr/>
          </p:nvSpPr>
          <p:spPr>
            <a:xfrm>
              <a:off x="2789785" y="438789"/>
              <a:ext cx="5221800" cy="731700"/>
            </a:xfrm>
            <a:prstGeom prst="rect">
              <a:avLst/>
            </a:prstGeom>
            <a:solidFill>
              <a:srgbClr val="155B5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67"/>
            <p:cNvSpPr txBox="1"/>
            <p:nvPr/>
          </p:nvSpPr>
          <p:spPr>
            <a:xfrm>
              <a:off x="2914389" y="523065"/>
              <a:ext cx="4765800" cy="575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1200"/>
                </a:spcAft>
                <a:buNone/>
              </a:pPr>
              <a:r>
                <a:rPr b="1" lang="en-GB" sz="1100">
                  <a:solidFill>
                    <a:schemeClr val="lt1"/>
                  </a:solidFill>
                  <a:latin typeface="Helvetica Neue"/>
                  <a:ea typeface="Helvetica Neue"/>
                  <a:cs typeface="Helvetica Neue"/>
                  <a:sym typeface="Helvetica Neue"/>
                </a:rPr>
                <a:t>Parental income and GPA have no relationship with each other in college students</a:t>
              </a:r>
              <a:endParaRPr b="1" sz="1200">
                <a:solidFill>
                  <a:schemeClr val="lt1"/>
                </a:solidFill>
                <a:latin typeface="Roboto"/>
                <a:ea typeface="Roboto"/>
                <a:cs typeface="Roboto"/>
                <a:sym typeface="Roboto"/>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8"/>
          <p:cNvSpPr txBox="1"/>
          <p:nvPr/>
        </p:nvSpPr>
        <p:spPr>
          <a:xfrm>
            <a:off x="-7" y="2021775"/>
            <a:ext cx="9228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PT Sans Narrow"/>
                <a:ea typeface="PT Sans Narrow"/>
                <a:cs typeface="PT Sans Narrow"/>
                <a:sym typeface="PT Sans Narrow"/>
              </a:rPr>
              <a:t>What do you think will be the alternate hypothesis?</a:t>
            </a:r>
            <a:endParaRPr b="1" sz="3600">
              <a:solidFill>
                <a:schemeClr val="accent1"/>
              </a:solidFill>
              <a:latin typeface="PT Sans Narrow"/>
              <a:ea typeface="PT Sans Narrow"/>
              <a:cs typeface="PT Sans Narrow"/>
              <a:sym typeface="PT Sans Narrow"/>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69"/>
          <p:cNvGrpSpPr/>
          <p:nvPr/>
        </p:nvGrpSpPr>
        <p:grpSpPr>
          <a:xfrm>
            <a:off x="788307" y="2130864"/>
            <a:ext cx="7567404" cy="731700"/>
            <a:chOff x="444182" y="438789"/>
            <a:chExt cx="7567404" cy="731700"/>
          </a:xfrm>
        </p:grpSpPr>
        <p:sp>
          <p:nvSpPr>
            <p:cNvPr id="609" name="Google Shape;609;p69"/>
            <p:cNvSpPr txBox="1"/>
            <p:nvPr/>
          </p:nvSpPr>
          <p:spPr>
            <a:xfrm>
              <a:off x="444182" y="488975"/>
              <a:ext cx="22710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GB" sz="3900">
                  <a:solidFill>
                    <a:srgbClr val="155B54"/>
                  </a:solidFill>
                  <a:latin typeface="Roboto Medium"/>
                  <a:ea typeface="Roboto Medium"/>
                  <a:cs typeface="Roboto Medium"/>
                  <a:sym typeface="Roboto Medium"/>
                </a:rPr>
                <a:t>Alternate</a:t>
              </a:r>
              <a:endParaRPr sz="3900">
                <a:solidFill>
                  <a:srgbClr val="155B54"/>
                </a:solidFill>
                <a:latin typeface="Roboto Medium"/>
                <a:ea typeface="Roboto Medium"/>
                <a:cs typeface="Roboto Medium"/>
                <a:sym typeface="Roboto Medium"/>
              </a:endParaRPr>
            </a:p>
          </p:txBody>
        </p:sp>
        <p:sp>
          <p:nvSpPr>
            <p:cNvPr id="610" name="Google Shape;610;p69"/>
            <p:cNvSpPr/>
            <p:nvPr/>
          </p:nvSpPr>
          <p:spPr>
            <a:xfrm>
              <a:off x="2789785" y="438789"/>
              <a:ext cx="5221800" cy="731700"/>
            </a:xfrm>
            <a:prstGeom prst="rect">
              <a:avLst/>
            </a:prstGeom>
            <a:solidFill>
              <a:srgbClr val="155B5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69"/>
            <p:cNvSpPr txBox="1"/>
            <p:nvPr/>
          </p:nvSpPr>
          <p:spPr>
            <a:xfrm>
              <a:off x="2914389" y="523065"/>
              <a:ext cx="4765800" cy="575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1200"/>
                </a:spcAft>
                <a:buNone/>
              </a:pPr>
              <a:r>
                <a:rPr b="1" lang="en-GB" sz="1100">
                  <a:solidFill>
                    <a:schemeClr val="lt1"/>
                  </a:solidFill>
                  <a:latin typeface="Helvetica Neue"/>
                  <a:ea typeface="Helvetica Neue"/>
                  <a:cs typeface="Helvetica Neue"/>
                  <a:sym typeface="Helvetica Neue"/>
                </a:rPr>
                <a:t>Parental income and GPA are positively correlated in college students</a:t>
              </a:r>
              <a:endParaRPr b="1" sz="1100">
                <a:solidFill>
                  <a:schemeClr val="lt1"/>
                </a:solidFill>
                <a:latin typeface="Helvetica Neue"/>
                <a:ea typeface="Helvetica Neue"/>
                <a:cs typeface="Helvetica Neue"/>
                <a:sym typeface="Helvetica Neue"/>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0"/>
          <p:cNvSpPr txBox="1"/>
          <p:nvPr/>
        </p:nvSpPr>
        <p:spPr>
          <a:xfrm>
            <a:off x="385775" y="452850"/>
            <a:ext cx="69213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1200">
                <a:solidFill>
                  <a:srgbClr val="212529"/>
                </a:solidFill>
                <a:highlight>
                  <a:schemeClr val="lt1"/>
                </a:highlight>
                <a:latin typeface="Open Sans"/>
                <a:ea typeface="Open Sans"/>
                <a:cs typeface="Open Sans"/>
                <a:sym typeface="Open Sans"/>
              </a:rPr>
              <a:t>Plan your research design </a:t>
            </a:r>
            <a:endParaRPr sz="1200"/>
          </a:p>
        </p:txBody>
      </p:sp>
      <p:grpSp>
        <p:nvGrpSpPr>
          <p:cNvPr id="617" name="Google Shape;617;p70"/>
          <p:cNvGrpSpPr/>
          <p:nvPr/>
        </p:nvGrpSpPr>
        <p:grpSpPr>
          <a:xfrm>
            <a:off x="3071421" y="1114206"/>
            <a:ext cx="2137699" cy="2610245"/>
            <a:chOff x="3071457" y="2013875"/>
            <a:chExt cx="1944600" cy="1569600"/>
          </a:xfrm>
        </p:grpSpPr>
        <p:sp>
          <p:nvSpPr>
            <p:cNvPr id="618" name="Google Shape;618;p70"/>
            <p:cNvSpPr/>
            <p:nvPr/>
          </p:nvSpPr>
          <p:spPr>
            <a:xfrm flipH="1" rot="10800000">
              <a:off x="3071457" y="2013875"/>
              <a:ext cx="1944600" cy="1569600"/>
            </a:xfrm>
            <a:prstGeom prst="round2DiagRect">
              <a:avLst>
                <a:gd fmla="val 0" name="adj1"/>
                <a:gd fmla="val 17764"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0"/>
            <p:cNvSpPr txBox="1"/>
            <p:nvPr/>
          </p:nvSpPr>
          <p:spPr>
            <a:xfrm>
              <a:off x="3316102" y="211892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b="1" lang="en-GB" sz="1100">
                  <a:solidFill>
                    <a:schemeClr val="lt1"/>
                  </a:solidFill>
                  <a:latin typeface="Helvetica Neue"/>
                  <a:ea typeface="Helvetica Neue"/>
                  <a:cs typeface="Helvetica Neue"/>
                  <a:sym typeface="Helvetica Neue"/>
                </a:rPr>
                <a:t>Correlational design</a:t>
              </a:r>
              <a:endParaRPr b="1" sz="1100">
                <a:solidFill>
                  <a:schemeClr val="lt1"/>
                </a:solidFill>
                <a:latin typeface="Roboto"/>
                <a:ea typeface="Roboto"/>
                <a:cs typeface="Roboto"/>
                <a:sym typeface="Roboto"/>
              </a:endParaRPr>
            </a:p>
          </p:txBody>
        </p:sp>
        <p:sp>
          <p:nvSpPr>
            <p:cNvPr id="620" name="Google Shape;620;p70"/>
            <p:cNvSpPr txBox="1"/>
            <p:nvPr/>
          </p:nvSpPr>
          <p:spPr>
            <a:xfrm>
              <a:off x="3318806" y="2450826"/>
              <a:ext cx="15861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1"/>
                  </a:solidFill>
                  <a:latin typeface="Helvetica Neue"/>
                  <a:ea typeface="Helvetica Neue"/>
                  <a:cs typeface="Helvetica Neue"/>
                  <a:sym typeface="Helvetica Neue"/>
                </a:rPr>
                <a:t>You can explore relationships between variables (e.g., parental income and GPA) without any assumption of causality using correlation coefficients and significance tests.</a:t>
              </a:r>
              <a:endParaRPr sz="1100">
                <a:solidFill>
                  <a:schemeClr val="lt1"/>
                </a:solidFill>
                <a:latin typeface="Helvetica Neue"/>
                <a:ea typeface="Helvetica Neue"/>
                <a:cs typeface="Helvetica Neue"/>
                <a:sym typeface="Helvetica Neue"/>
              </a:endParaRPr>
            </a:p>
            <a:p>
              <a:pPr indent="0" lvl="0" marL="0" rtl="0" algn="l">
                <a:lnSpc>
                  <a:spcPct val="115000"/>
                </a:lnSpc>
                <a:spcBef>
                  <a:spcPts val="1200"/>
                </a:spcBef>
                <a:spcAft>
                  <a:spcPts val="1600"/>
                </a:spcAft>
                <a:buNone/>
              </a:pPr>
              <a:r>
                <a:t/>
              </a:r>
              <a:endParaRPr sz="800">
                <a:solidFill>
                  <a:schemeClr val="lt1"/>
                </a:solidFill>
                <a:latin typeface="Roboto"/>
                <a:ea typeface="Roboto"/>
                <a:cs typeface="Roboto"/>
                <a:sym typeface="Roboto"/>
              </a:endParaRPr>
            </a:p>
          </p:txBody>
        </p:sp>
      </p:grpSp>
      <p:grpSp>
        <p:nvGrpSpPr>
          <p:cNvPr id="621" name="Google Shape;621;p70"/>
          <p:cNvGrpSpPr/>
          <p:nvPr/>
        </p:nvGrpSpPr>
        <p:grpSpPr>
          <a:xfrm>
            <a:off x="1129238" y="1114277"/>
            <a:ext cx="1944600" cy="2610245"/>
            <a:chOff x="1126863" y="2013875"/>
            <a:chExt cx="1944600" cy="1569600"/>
          </a:xfrm>
        </p:grpSpPr>
        <p:sp>
          <p:nvSpPr>
            <p:cNvPr id="622" name="Google Shape;622;p70"/>
            <p:cNvSpPr/>
            <p:nvPr/>
          </p:nvSpPr>
          <p:spPr>
            <a:xfrm>
              <a:off x="1126863" y="2013875"/>
              <a:ext cx="1944600" cy="1569600"/>
            </a:xfrm>
            <a:prstGeom prst="round2DiagRect">
              <a:avLst>
                <a:gd fmla="val 0" name="adj1"/>
                <a:gd fmla="val 17764"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0"/>
            <p:cNvSpPr txBox="1"/>
            <p:nvPr/>
          </p:nvSpPr>
          <p:spPr>
            <a:xfrm>
              <a:off x="1351627" y="211892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Roboto"/>
                  <a:ea typeface="Roboto"/>
                  <a:cs typeface="Roboto"/>
                  <a:sym typeface="Roboto"/>
                </a:rPr>
                <a:t>Research Design</a:t>
              </a:r>
              <a:endParaRPr sz="1100">
                <a:solidFill>
                  <a:srgbClr val="FFFFFF"/>
                </a:solidFill>
                <a:latin typeface="Roboto"/>
                <a:ea typeface="Roboto"/>
                <a:cs typeface="Roboto"/>
                <a:sym typeface="Roboto"/>
              </a:endParaRPr>
            </a:p>
          </p:txBody>
        </p:sp>
        <p:sp>
          <p:nvSpPr>
            <p:cNvPr id="624" name="Google Shape;624;p70"/>
            <p:cNvSpPr txBox="1"/>
            <p:nvPr/>
          </p:nvSpPr>
          <p:spPr>
            <a:xfrm>
              <a:off x="1351638" y="2450828"/>
              <a:ext cx="1451700" cy="10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GB" sz="1100">
                  <a:solidFill>
                    <a:schemeClr val="lt1"/>
                  </a:solidFill>
                  <a:latin typeface="Helvetica Neue"/>
                  <a:ea typeface="Helvetica Neue"/>
                  <a:cs typeface="Helvetica Neue"/>
                  <a:sym typeface="Helvetica Neue"/>
                </a:rPr>
                <a:t>A research design is your overall strategy for data collection and analysis. It determines the statistical tests you can use to test your hypothesis later on.</a:t>
              </a:r>
              <a:endParaRPr sz="1100">
                <a:solidFill>
                  <a:schemeClr val="lt1"/>
                </a:solidFill>
                <a:latin typeface="Roboto"/>
                <a:ea typeface="Roboto"/>
                <a:cs typeface="Roboto"/>
                <a:sym typeface="Roboto"/>
              </a:endParaRPr>
            </a:p>
          </p:txBody>
        </p:sp>
      </p:grpSp>
      <p:grpSp>
        <p:nvGrpSpPr>
          <p:cNvPr id="625" name="Google Shape;625;p70"/>
          <p:cNvGrpSpPr/>
          <p:nvPr/>
        </p:nvGrpSpPr>
        <p:grpSpPr>
          <a:xfrm>
            <a:off x="5013563" y="1114188"/>
            <a:ext cx="3001200" cy="2610300"/>
            <a:chOff x="5015950" y="2013875"/>
            <a:chExt cx="3001200" cy="2610300"/>
          </a:xfrm>
        </p:grpSpPr>
        <p:sp>
          <p:nvSpPr>
            <p:cNvPr id="626" name="Google Shape;626;p70"/>
            <p:cNvSpPr/>
            <p:nvPr/>
          </p:nvSpPr>
          <p:spPr>
            <a:xfrm>
              <a:off x="5015950" y="2013875"/>
              <a:ext cx="3001200" cy="2610300"/>
            </a:xfrm>
            <a:prstGeom prst="round2DiagRect">
              <a:avLst>
                <a:gd fmla="val 0" name="adj1"/>
                <a:gd fmla="val 17764"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27" name="Google Shape;627;p70"/>
            <p:cNvSpPr txBox="1"/>
            <p:nvPr/>
          </p:nvSpPr>
          <p:spPr>
            <a:xfrm>
              <a:off x="5360226" y="2180187"/>
              <a:ext cx="24171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b="1" lang="en-GB" sz="1100">
                  <a:solidFill>
                    <a:schemeClr val="lt1"/>
                  </a:solidFill>
                  <a:latin typeface="Helvetica Neue"/>
                  <a:ea typeface="Helvetica Neue"/>
                  <a:cs typeface="Helvetica Neue"/>
                  <a:sym typeface="Helvetica Neue"/>
                </a:rPr>
                <a:t>Descriptive design</a:t>
              </a:r>
              <a:endParaRPr b="1" sz="1100">
                <a:solidFill>
                  <a:schemeClr val="lt1"/>
                </a:solidFill>
                <a:latin typeface="Roboto"/>
                <a:ea typeface="Roboto"/>
                <a:cs typeface="Roboto"/>
                <a:sym typeface="Roboto"/>
              </a:endParaRPr>
            </a:p>
          </p:txBody>
        </p:sp>
        <p:sp>
          <p:nvSpPr>
            <p:cNvPr id="628" name="Google Shape;628;p70"/>
            <p:cNvSpPr txBox="1"/>
            <p:nvPr/>
          </p:nvSpPr>
          <p:spPr>
            <a:xfrm>
              <a:off x="5360225" y="2716353"/>
              <a:ext cx="24171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1"/>
                  </a:solidFill>
                  <a:latin typeface="Helvetica Neue"/>
                  <a:ea typeface="Helvetica Neue"/>
                  <a:cs typeface="Helvetica Neue"/>
                  <a:sym typeface="Helvetica Neue"/>
                </a:rPr>
                <a:t>You can study the characteristics of a population or phenomenon (e.g., the prevalence of self-confidence amongst college students in Andhra Pradesh) using statistical tests to draw inferences from sample data.</a:t>
              </a:r>
              <a:endParaRPr sz="1100">
                <a:solidFill>
                  <a:schemeClr val="lt1"/>
                </a:solidFill>
                <a:latin typeface="Helvetica Neue"/>
                <a:ea typeface="Helvetica Neue"/>
                <a:cs typeface="Helvetica Neue"/>
                <a:sym typeface="Helvetica Neue"/>
              </a:endParaRPr>
            </a:p>
            <a:p>
              <a:pPr indent="0" lvl="0" marL="0" rtl="0" algn="l">
                <a:lnSpc>
                  <a:spcPct val="115000"/>
                </a:lnSpc>
                <a:spcBef>
                  <a:spcPts val="1200"/>
                </a:spcBef>
                <a:spcAft>
                  <a:spcPts val="1600"/>
                </a:spcAft>
                <a:buNone/>
              </a:pPr>
              <a:r>
                <a:t/>
              </a:r>
              <a:endParaRPr sz="800">
                <a:solidFill>
                  <a:schemeClr val="lt1"/>
                </a:solidFill>
                <a:latin typeface="Roboto"/>
                <a:ea typeface="Roboto"/>
                <a:cs typeface="Roboto"/>
                <a:sym typeface="Roboto"/>
              </a:endParaRPr>
            </a:p>
          </p:txBody>
        </p:sp>
      </p:grpSp>
      <p:grpSp>
        <p:nvGrpSpPr>
          <p:cNvPr id="629" name="Google Shape;629;p70"/>
          <p:cNvGrpSpPr/>
          <p:nvPr/>
        </p:nvGrpSpPr>
        <p:grpSpPr>
          <a:xfrm>
            <a:off x="2926121" y="2057957"/>
            <a:ext cx="261571" cy="260379"/>
            <a:chOff x="4858109" y="2631368"/>
            <a:chExt cx="316442" cy="315000"/>
          </a:xfrm>
        </p:grpSpPr>
        <p:sp>
          <p:nvSpPr>
            <p:cNvPr id="630" name="Google Shape;630;p70"/>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0"/>
            <p:cNvSpPr/>
            <p:nvPr/>
          </p:nvSpPr>
          <p:spPr>
            <a:xfrm>
              <a:off x="4858109" y="2739300"/>
              <a:ext cx="239100" cy="99000"/>
            </a:xfrm>
            <a:prstGeom prst="rightArrow">
              <a:avLst>
                <a:gd fmla="val 32020" name="adj1"/>
                <a:gd fmla="val 6697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GB"/>
              </a:br>
              <a:endParaRPr/>
            </a:p>
          </p:txBody>
        </p:sp>
      </p:grpSp>
      <p:sp>
        <p:nvSpPr>
          <p:cNvPr id="632" name="Google Shape;632;p70"/>
          <p:cNvSpPr txBox="1"/>
          <p:nvPr/>
        </p:nvSpPr>
        <p:spPr>
          <a:xfrm>
            <a:off x="709300" y="4025075"/>
            <a:ext cx="69720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212529"/>
                </a:solidFill>
                <a:latin typeface="Open Sans"/>
                <a:ea typeface="Open Sans"/>
                <a:cs typeface="Open Sans"/>
                <a:sym typeface="Open Sans"/>
              </a:rPr>
              <a:t>Example Research Design:</a:t>
            </a:r>
            <a:r>
              <a:rPr lang="en-GB" sz="1100">
                <a:solidFill>
                  <a:srgbClr val="212529"/>
                </a:solidFill>
                <a:latin typeface="Open Sans"/>
                <a:ea typeface="Open Sans"/>
                <a:cs typeface="Open Sans"/>
                <a:sym typeface="Open Sans"/>
              </a:rPr>
              <a:t> </a:t>
            </a:r>
            <a:endParaRPr sz="1100">
              <a:solidFill>
                <a:srgbClr val="212529"/>
              </a:solidFill>
              <a:latin typeface="Open Sans"/>
              <a:ea typeface="Open Sans"/>
              <a:cs typeface="Open Sans"/>
              <a:sym typeface="Open Sans"/>
            </a:endParaRPr>
          </a:p>
          <a:p>
            <a:pPr indent="0" lvl="0" marL="0" rtl="0" algn="l">
              <a:spcBef>
                <a:spcPts val="1200"/>
              </a:spcBef>
              <a:spcAft>
                <a:spcPts val="1200"/>
              </a:spcAft>
              <a:buNone/>
            </a:pPr>
            <a:r>
              <a:rPr b="1" lang="en-GB" sz="1100">
                <a:solidFill>
                  <a:srgbClr val="212529"/>
                </a:solidFill>
                <a:latin typeface="Open Sans"/>
                <a:ea typeface="Open Sans"/>
                <a:cs typeface="Open Sans"/>
                <a:sym typeface="Open Sans"/>
              </a:rPr>
              <a:t>Null Hypothesis:</a:t>
            </a:r>
            <a:r>
              <a:rPr lang="en-GB" sz="1100">
                <a:solidFill>
                  <a:srgbClr val="212529"/>
                </a:solidFill>
                <a:latin typeface="Open Sans"/>
                <a:ea typeface="Open Sans"/>
                <a:cs typeface="Open Sans"/>
                <a:sym typeface="Open Sans"/>
              </a:rPr>
              <a:t> To collect your data, you will ask participants to fill in a survey and self-report their parents’ incomes and their own GPA.</a:t>
            </a:r>
            <a:endParaRPr sz="1100">
              <a:solidFill>
                <a:srgbClr val="212529"/>
              </a:solidFill>
              <a:latin typeface="Open Sans"/>
              <a:ea typeface="Open Sans"/>
              <a:cs typeface="Open Sans"/>
              <a:sym typeface="Open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STEP 2: </a:t>
            </a:r>
            <a:r>
              <a:rPr b="0" lang="en-GB" sz="2000">
                <a:highlight>
                  <a:srgbClr val="FFFFFF"/>
                </a:highlight>
                <a:latin typeface="Open Sans"/>
                <a:ea typeface="Open Sans"/>
                <a:cs typeface="Open Sans"/>
                <a:sym typeface="Open Sans"/>
              </a:rPr>
              <a:t>Choose Sample and estimate sample size</a:t>
            </a:r>
            <a:endParaRPr sz="2000"/>
          </a:p>
        </p:txBody>
      </p:sp>
      <p:sp>
        <p:nvSpPr>
          <p:cNvPr id="638" name="Google Shape;638;p71"/>
          <p:cNvSpPr txBox="1"/>
          <p:nvPr/>
        </p:nvSpPr>
        <p:spPr>
          <a:xfrm>
            <a:off x="393125" y="1478425"/>
            <a:ext cx="8117100" cy="1569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Decide on your sample size either by looking at other studies in your field or using statistics. </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A sample that’s too small may be unrepresentative of the sample</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A sample that’s too large will be expensive.</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As a rule of thumb, a minimum of 30 units or more per subgroup is necessary</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Sample size calculators online available for you to explore.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time</a:t>
            </a:r>
            <a:endParaRPr b="0" sz="2200">
              <a:solidFill>
                <a:srgbClr val="1155CC"/>
              </a:solidFill>
            </a:endParaRPr>
          </a:p>
        </p:txBody>
      </p:sp>
      <p:sp>
        <p:nvSpPr>
          <p:cNvPr id="103" name="Google Shape;103;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17500" lvl="0" marL="457200" rtl="0" algn="l">
              <a:lnSpc>
                <a:spcPct val="120000"/>
              </a:lnSpc>
              <a:spcBef>
                <a:spcPts val="0"/>
              </a:spcBef>
              <a:spcAft>
                <a:spcPts val="0"/>
              </a:spcAft>
              <a:buClr>
                <a:srgbClr val="000000"/>
              </a:buClr>
              <a:buSzPts val="1400"/>
              <a:buChar char="-"/>
            </a:pPr>
            <a:r>
              <a:rPr lang="en-GB" sz="1400">
                <a:solidFill>
                  <a:srgbClr val="000000"/>
                </a:solidFill>
              </a:rPr>
              <a:t>Make an aeroplane in 5 mins</a:t>
            </a:r>
            <a:endParaRPr sz="1400">
              <a:solidFill>
                <a:srgbClr val="000000"/>
              </a:solidFill>
            </a:endParaRPr>
          </a:p>
          <a:p>
            <a:pPr indent="-317500" lvl="0" marL="457200" rtl="0" algn="l">
              <a:lnSpc>
                <a:spcPct val="120000"/>
              </a:lnSpc>
              <a:spcBef>
                <a:spcPts val="0"/>
              </a:spcBef>
              <a:spcAft>
                <a:spcPts val="0"/>
              </a:spcAft>
              <a:buClr>
                <a:srgbClr val="000000"/>
              </a:buClr>
              <a:buSzPts val="1400"/>
              <a:buChar char="-"/>
            </a:pPr>
            <a:r>
              <a:rPr lang="en-GB" sz="1400">
                <a:solidFill>
                  <a:srgbClr val="000000"/>
                </a:solidFill>
              </a:rPr>
              <a:t>Write your name on it </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400">
                <a:solidFill>
                  <a:srgbClr val="000000"/>
                </a:solidFill>
              </a:rPr>
              <a:t>2 questions they want to ask someone they have just met.</a:t>
            </a:r>
            <a:endParaRPr sz="1400">
              <a:solidFill>
                <a:srgbClr val="000000"/>
              </a:solidFill>
            </a:endParaRPr>
          </a:p>
          <a:p>
            <a:pPr indent="0" lvl="0" marL="0" rtl="0" algn="l">
              <a:lnSpc>
                <a:spcPct val="120000"/>
              </a:lnSpc>
              <a:spcBef>
                <a:spcPts val="0"/>
              </a:spcBef>
              <a:spcAft>
                <a:spcPts val="0"/>
              </a:spcAft>
              <a:buNone/>
            </a:pPr>
            <a:r>
              <a:t/>
            </a:r>
            <a:endParaRPr sz="1400">
              <a:solidFill>
                <a:srgbClr val="000000"/>
              </a:solidFill>
            </a:endParaRPr>
          </a:p>
          <a:p>
            <a:pPr indent="0" lvl="0" marL="0" rtl="0" algn="l">
              <a:spcBef>
                <a:spcPts val="0"/>
              </a:spcBef>
              <a:spcAft>
                <a:spcPts val="1200"/>
              </a:spcAft>
              <a:buNone/>
            </a:pPr>
            <a:r>
              <a:t/>
            </a:r>
            <a:endParaRPr sz="1400">
              <a:solidFill>
                <a:srgbClr val="000000"/>
              </a:solidFill>
            </a:endParaRPr>
          </a:p>
        </p:txBody>
      </p:sp>
      <p:pic>
        <p:nvPicPr>
          <p:cNvPr id="104" name="Google Shape;104;p18"/>
          <p:cNvPicPr preferRelativeResize="0"/>
          <p:nvPr/>
        </p:nvPicPr>
        <p:blipFill>
          <a:blip r:embed="rId3">
            <a:alphaModFix/>
          </a:blip>
          <a:stretch>
            <a:fillRect/>
          </a:stretch>
        </p:blipFill>
        <p:spPr>
          <a:xfrm>
            <a:off x="6629518" y="1965225"/>
            <a:ext cx="2049600" cy="23586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STEP 3: Summarize your data with descriptive statistics</a:t>
            </a:r>
            <a:endParaRPr b="0" sz="2000">
              <a:highlight>
                <a:srgbClr val="FFFFFF"/>
              </a:highlight>
              <a:latin typeface="Open Sans"/>
              <a:ea typeface="Open Sans"/>
              <a:cs typeface="Open Sans"/>
              <a:sym typeface="Open Sans"/>
            </a:endParaRPr>
          </a:p>
        </p:txBody>
      </p:sp>
      <p:sp>
        <p:nvSpPr>
          <p:cNvPr id="644" name="Google Shape;644;p72"/>
          <p:cNvSpPr txBox="1"/>
          <p:nvPr/>
        </p:nvSpPr>
        <p:spPr>
          <a:xfrm>
            <a:off x="393125" y="1049800"/>
            <a:ext cx="81171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There are 3 main types of descriptive statistics:</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1200"/>
              </a:spcBef>
              <a:spcAft>
                <a:spcPts val="0"/>
              </a:spcAft>
              <a:buClr>
                <a:srgbClr val="212529"/>
              </a:buClr>
              <a:buSzPts val="1100"/>
              <a:buChar char="●"/>
            </a:pPr>
            <a:r>
              <a:rPr b="1" lang="en-GB" sz="1100">
                <a:solidFill>
                  <a:srgbClr val="212529"/>
                </a:solidFill>
                <a:highlight>
                  <a:srgbClr val="FFFFFF"/>
                </a:highlight>
                <a:latin typeface="Helvetica Neue"/>
                <a:ea typeface="Helvetica Neue"/>
                <a:cs typeface="Helvetica Neue"/>
                <a:sym typeface="Helvetica Neue"/>
              </a:rPr>
              <a:t>Distribution:</a:t>
            </a:r>
            <a:r>
              <a:rPr lang="en-GB" sz="1100">
                <a:solidFill>
                  <a:srgbClr val="212529"/>
                </a:solidFill>
                <a:highlight>
                  <a:srgbClr val="FFFFFF"/>
                </a:highlight>
                <a:latin typeface="Helvetica Neue"/>
                <a:ea typeface="Helvetica Neue"/>
                <a:cs typeface="Helvetica Neue"/>
                <a:sym typeface="Helvetica Neue"/>
              </a:rPr>
              <a:t>  the frequency of each value/variable in numbers or %</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Char char="●"/>
            </a:pPr>
            <a:r>
              <a:rPr b="1" lang="en-GB" sz="1100">
                <a:solidFill>
                  <a:srgbClr val="212529"/>
                </a:solidFill>
                <a:highlight>
                  <a:srgbClr val="FFFFFF"/>
                </a:highlight>
                <a:latin typeface="Helvetica Neue"/>
                <a:ea typeface="Helvetica Neue"/>
                <a:cs typeface="Helvetica Neue"/>
                <a:sym typeface="Helvetica Neue"/>
              </a:rPr>
              <a:t>Measures of Central tendency:</a:t>
            </a:r>
            <a:r>
              <a:rPr lang="en-GB" sz="1100">
                <a:solidFill>
                  <a:srgbClr val="212529"/>
                </a:solidFill>
                <a:highlight>
                  <a:srgbClr val="FFFFFF"/>
                </a:highlight>
                <a:latin typeface="Helvetica Neue"/>
                <a:ea typeface="Helvetica Neue"/>
                <a:cs typeface="Helvetica Neue"/>
                <a:sym typeface="Helvetica Neue"/>
              </a:rPr>
              <a:t> the averages of the values,</a:t>
            </a:r>
            <a:r>
              <a:rPr lang="en-GB" sz="1100">
                <a:solidFill>
                  <a:srgbClr val="0D405F"/>
                </a:solidFill>
                <a:highlight>
                  <a:srgbClr val="FFFFFF"/>
                </a:highlight>
                <a:latin typeface="Helvetica Neue"/>
                <a:ea typeface="Helvetica Neue"/>
                <a:cs typeface="Helvetica Neue"/>
                <a:sym typeface="Helvetica Neue"/>
              </a:rPr>
              <a:t> </a:t>
            </a:r>
            <a:r>
              <a:rPr lang="en-GB" sz="1100">
                <a:solidFill>
                  <a:srgbClr val="212529"/>
                </a:solidFill>
                <a:highlight>
                  <a:srgbClr val="FFFFFF"/>
                </a:highlight>
                <a:latin typeface="Helvetica Neue"/>
                <a:ea typeface="Helvetica Neue"/>
                <a:cs typeface="Helvetica Neue"/>
                <a:sym typeface="Helvetica Neue"/>
              </a:rPr>
              <a:t>the mean, median and mode are 3 ways of finding the average.</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Mode:</a:t>
            </a:r>
            <a:r>
              <a:rPr lang="en-GB" sz="1100">
                <a:solidFill>
                  <a:srgbClr val="212529"/>
                </a:solidFill>
                <a:highlight>
                  <a:srgbClr val="FFFFFF"/>
                </a:highlight>
                <a:latin typeface="Helvetica Neue"/>
                <a:ea typeface="Helvetica Neue"/>
                <a:cs typeface="Helvetica Neue"/>
                <a:sym typeface="Helvetica Neue"/>
              </a:rPr>
              <a:t> the most frequent value.</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Median:</a:t>
            </a:r>
            <a:r>
              <a:rPr lang="en-GB" sz="1100">
                <a:solidFill>
                  <a:srgbClr val="212529"/>
                </a:solidFill>
                <a:highlight>
                  <a:srgbClr val="FFFFFF"/>
                </a:highlight>
                <a:latin typeface="Helvetica Neue"/>
                <a:ea typeface="Helvetica Neue"/>
                <a:cs typeface="Helvetica Neue"/>
                <a:sym typeface="Helvetica Neue"/>
              </a:rPr>
              <a:t> the middle number in an ordered dataset.</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Mean:</a:t>
            </a:r>
            <a:r>
              <a:rPr lang="en-GB" sz="1100">
                <a:solidFill>
                  <a:srgbClr val="212529"/>
                </a:solidFill>
                <a:highlight>
                  <a:srgbClr val="FFFFFF"/>
                </a:highlight>
                <a:latin typeface="Helvetica Neue"/>
                <a:ea typeface="Helvetica Neue"/>
                <a:cs typeface="Helvetica Neue"/>
                <a:sym typeface="Helvetica Neue"/>
              </a:rPr>
              <a:t> the sum of all values divided by the total number of values.</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1200"/>
              </a:spcBef>
              <a:spcAft>
                <a:spcPts val="0"/>
              </a:spcAft>
              <a:buClr>
                <a:srgbClr val="212529"/>
              </a:buClr>
              <a:buSzPts val="1100"/>
              <a:buChar char="●"/>
            </a:pPr>
            <a:r>
              <a:rPr b="1" lang="en-GB" sz="1100">
                <a:solidFill>
                  <a:srgbClr val="212529"/>
                </a:solidFill>
                <a:highlight>
                  <a:srgbClr val="FFFFFF"/>
                </a:highlight>
                <a:latin typeface="Helvetica Neue"/>
                <a:ea typeface="Helvetica Neue"/>
                <a:cs typeface="Helvetica Neue"/>
                <a:sym typeface="Helvetica Neue"/>
              </a:rPr>
              <a:t>Variability or dispersion:</a:t>
            </a:r>
            <a:r>
              <a:rPr lang="en-GB" sz="1100">
                <a:solidFill>
                  <a:srgbClr val="212529"/>
                </a:solidFill>
                <a:highlight>
                  <a:srgbClr val="FFFFFF"/>
                </a:highlight>
                <a:latin typeface="Helvetica Neue"/>
                <a:ea typeface="Helvetica Neue"/>
                <a:cs typeface="Helvetica Neue"/>
                <a:sym typeface="Helvetica Neue"/>
              </a:rPr>
              <a:t> how spread out the values are - the range, standard deviation and variance each reflect different aspects of spread.</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Range:</a:t>
            </a:r>
            <a:r>
              <a:rPr lang="en-GB" sz="1100">
                <a:solidFill>
                  <a:srgbClr val="212529"/>
                </a:solidFill>
                <a:highlight>
                  <a:srgbClr val="FFFFFF"/>
                </a:highlight>
                <a:latin typeface="Helvetica Neue"/>
                <a:ea typeface="Helvetica Neue"/>
                <a:cs typeface="Helvetica Neue"/>
                <a:sym typeface="Helvetica Neue"/>
              </a:rPr>
              <a:t> the highest value minus the lowest value of the data set.</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Interquartile range:</a:t>
            </a:r>
            <a:r>
              <a:rPr lang="en-GB" sz="1100">
                <a:solidFill>
                  <a:srgbClr val="212529"/>
                </a:solidFill>
                <a:highlight>
                  <a:srgbClr val="FFFFFF"/>
                </a:highlight>
                <a:latin typeface="Helvetica Neue"/>
                <a:ea typeface="Helvetica Neue"/>
                <a:cs typeface="Helvetica Neue"/>
                <a:sym typeface="Helvetica Neue"/>
              </a:rPr>
              <a:t> the range of the middle half of the data set.</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Standard deviation:</a:t>
            </a:r>
            <a:r>
              <a:rPr lang="en-GB" sz="1100">
                <a:solidFill>
                  <a:srgbClr val="212529"/>
                </a:solidFill>
                <a:highlight>
                  <a:srgbClr val="FFFFFF"/>
                </a:highlight>
                <a:latin typeface="Helvetica Neue"/>
                <a:ea typeface="Helvetica Neue"/>
                <a:cs typeface="Helvetica Neue"/>
                <a:sym typeface="Helvetica Neue"/>
              </a:rPr>
              <a:t> the average distance between each value in your data set and the mean.</a:t>
            </a:r>
            <a:endParaRPr sz="1100">
              <a:solidFill>
                <a:srgbClr val="212529"/>
              </a:solidFill>
              <a:highlight>
                <a:srgbClr val="FFFFFF"/>
              </a:highlight>
              <a:latin typeface="Helvetica Neue"/>
              <a:ea typeface="Helvetica Neue"/>
              <a:cs typeface="Helvetica Neue"/>
              <a:sym typeface="Helvetica Neue"/>
            </a:endParaRPr>
          </a:p>
          <a:p>
            <a:pPr indent="0" lvl="0" marL="457200" rtl="0" algn="l">
              <a:spcBef>
                <a:spcPts val="120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Variance:</a:t>
            </a:r>
            <a:r>
              <a:rPr lang="en-GB" sz="1100">
                <a:solidFill>
                  <a:srgbClr val="212529"/>
                </a:solidFill>
                <a:highlight>
                  <a:srgbClr val="FFFFFF"/>
                </a:highlight>
                <a:latin typeface="Helvetica Neue"/>
                <a:ea typeface="Helvetica Neue"/>
                <a:cs typeface="Helvetica Neue"/>
                <a:sym typeface="Helvetica Neue"/>
              </a:rPr>
              <a:t> the square of the standard deviation.</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1200"/>
              </a:spcAft>
              <a:buNone/>
            </a:pPr>
            <a:r>
              <a:t/>
            </a:r>
            <a:endParaRPr sz="1100">
              <a:solidFill>
                <a:srgbClr val="212529"/>
              </a:solidFill>
              <a:highlight>
                <a:srgbClr val="FFFFFF"/>
              </a:highlight>
              <a:latin typeface="Helvetica Neue"/>
              <a:ea typeface="Helvetica Neue"/>
              <a:cs typeface="Helvetica Neue"/>
              <a:sym typeface="Helvetica Neue"/>
            </a:endParaRPr>
          </a:p>
        </p:txBody>
      </p:sp>
      <p:sp>
        <p:nvSpPr>
          <p:cNvPr id="645" name="Google Shape;645;p72"/>
          <p:cNvSpPr txBox="1"/>
          <p:nvPr/>
        </p:nvSpPr>
        <p:spPr>
          <a:xfrm>
            <a:off x="5359925" y="2648825"/>
            <a:ext cx="315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t/>
            </a:r>
            <a:endParaRPr sz="11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3"/>
          <p:cNvSpPr txBox="1"/>
          <p:nvPr/>
        </p:nvSpPr>
        <p:spPr>
          <a:xfrm>
            <a:off x="393125" y="1049800"/>
            <a:ext cx="8117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Summary of formulas required </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1200"/>
              </a:spcAft>
              <a:buNone/>
            </a:pPr>
            <a:r>
              <a:rPr lang="en-GB" sz="1100">
                <a:solidFill>
                  <a:srgbClr val="212529"/>
                </a:solidFill>
                <a:highlight>
                  <a:srgbClr val="FFFFFF"/>
                </a:highlight>
                <a:latin typeface="Helvetica Neue"/>
                <a:ea typeface="Helvetica Neue"/>
                <a:cs typeface="Helvetica Neue"/>
                <a:sym typeface="Helvetica Neue"/>
              </a:rPr>
              <a:t>for descriptive statistics</a:t>
            </a:r>
            <a:endParaRPr sz="1100">
              <a:solidFill>
                <a:srgbClr val="212529"/>
              </a:solidFill>
              <a:highlight>
                <a:srgbClr val="FFFFFF"/>
              </a:highlight>
              <a:latin typeface="Helvetica Neue"/>
              <a:ea typeface="Helvetica Neue"/>
              <a:cs typeface="Helvetica Neue"/>
              <a:sym typeface="Helvetica Neue"/>
            </a:endParaRPr>
          </a:p>
        </p:txBody>
      </p:sp>
      <p:pic>
        <p:nvPicPr>
          <p:cNvPr id="651" name="Google Shape;651;p73"/>
          <p:cNvPicPr preferRelativeResize="0"/>
          <p:nvPr/>
        </p:nvPicPr>
        <p:blipFill>
          <a:blip r:embed="rId3">
            <a:alphaModFix/>
          </a:blip>
          <a:stretch>
            <a:fillRect/>
          </a:stretch>
        </p:blipFill>
        <p:spPr>
          <a:xfrm>
            <a:off x="2967050" y="1017050"/>
            <a:ext cx="6015125" cy="3109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74"/>
          <p:cNvSpPr txBox="1"/>
          <p:nvPr/>
        </p:nvSpPr>
        <p:spPr>
          <a:xfrm>
            <a:off x="393125" y="1049800"/>
            <a:ext cx="81171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212529"/>
              </a:buClr>
              <a:buSzPts val="1100"/>
              <a:buChar char="●"/>
            </a:pPr>
            <a:r>
              <a:rPr lang="en-GB" sz="1100">
                <a:solidFill>
                  <a:srgbClr val="212529"/>
                </a:solidFill>
                <a:highlight>
                  <a:srgbClr val="FFFFFF"/>
                </a:highlight>
                <a:latin typeface="Helvetica Neue"/>
                <a:ea typeface="Helvetica Neue"/>
                <a:cs typeface="Helvetica Neue"/>
                <a:sym typeface="Helvetica Neue"/>
              </a:rPr>
              <a:t>Types of distribution</a:t>
            </a:r>
            <a:endParaRPr sz="1100">
              <a:solidFill>
                <a:srgbClr val="212529"/>
              </a:solidFill>
              <a:highlight>
                <a:srgbClr val="FFFFFF"/>
              </a:highlight>
              <a:latin typeface="Helvetica Neue"/>
              <a:ea typeface="Helvetica Neue"/>
              <a:cs typeface="Helvetica Neue"/>
              <a:sym typeface="Helvetica Neue"/>
            </a:endParaRPr>
          </a:p>
        </p:txBody>
      </p:sp>
      <p:pic>
        <p:nvPicPr>
          <p:cNvPr id="657" name="Google Shape;657;p74"/>
          <p:cNvPicPr preferRelativeResize="0"/>
          <p:nvPr/>
        </p:nvPicPr>
        <p:blipFill>
          <a:blip r:embed="rId3">
            <a:alphaModFix/>
          </a:blip>
          <a:stretch>
            <a:fillRect/>
          </a:stretch>
        </p:blipFill>
        <p:spPr>
          <a:xfrm>
            <a:off x="947738" y="1924025"/>
            <a:ext cx="4219575" cy="2819400"/>
          </a:xfrm>
          <a:prstGeom prst="rect">
            <a:avLst/>
          </a:prstGeom>
          <a:noFill/>
          <a:ln>
            <a:noFill/>
          </a:ln>
        </p:spPr>
      </p:pic>
      <p:sp>
        <p:nvSpPr>
          <p:cNvPr id="658" name="Google Shape;658;p74"/>
          <p:cNvSpPr txBox="1"/>
          <p:nvPr/>
        </p:nvSpPr>
        <p:spPr>
          <a:xfrm>
            <a:off x="5359925" y="2648825"/>
            <a:ext cx="31503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100">
                <a:solidFill>
                  <a:srgbClr val="212529"/>
                </a:solidFill>
                <a:highlight>
                  <a:srgbClr val="FFFFFF"/>
                </a:highlight>
                <a:latin typeface="Open Sans"/>
                <a:ea typeface="Open Sans"/>
                <a:cs typeface="Open Sans"/>
                <a:sym typeface="Open Sans"/>
              </a:rPr>
              <a:t>In a normal distribution, data is symmetrically distributed with no skew. Most values cluster around a central region, with values tapering off as they go further away from the center. The mean, mode and median are exactly the same in a normal distribution.</a:t>
            </a:r>
            <a:endParaRPr sz="11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5"/>
          <p:cNvSpPr txBox="1"/>
          <p:nvPr/>
        </p:nvSpPr>
        <p:spPr>
          <a:xfrm>
            <a:off x="393125" y="1378400"/>
            <a:ext cx="8235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Skewed Distribution: </a:t>
            </a:r>
            <a:r>
              <a:rPr lang="en-GB" sz="1100">
                <a:solidFill>
                  <a:srgbClr val="212529"/>
                </a:solidFill>
                <a:highlight>
                  <a:srgbClr val="FFFFFF"/>
                </a:highlight>
                <a:latin typeface="Helvetica Neue"/>
                <a:ea typeface="Helvetica Neue"/>
                <a:cs typeface="Helvetica Neue"/>
                <a:sym typeface="Helvetica Neue"/>
              </a:rPr>
              <a:t>More values fall on one side of the center than the other, and the mean, median and mode all differ from each other. One side has a more spread out and longer tail with fewer scores at one end than the other. The direction of this tail tells you the side of the skew.</a:t>
            </a:r>
            <a:endParaRPr sz="1100">
              <a:solidFill>
                <a:srgbClr val="212529"/>
              </a:solidFill>
              <a:highlight>
                <a:srgbClr val="FFFFFF"/>
              </a:highlight>
              <a:latin typeface="Helvetica Neue"/>
              <a:ea typeface="Helvetica Neue"/>
              <a:cs typeface="Helvetica Neue"/>
              <a:sym typeface="Helvetica Neue"/>
            </a:endParaRPr>
          </a:p>
          <a:p>
            <a:pPr indent="0" lvl="0" marL="0" rtl="0" algn="ctr">
              <a:spcBef>
                <a:spcPts val="1200"/>
              </a:spcBef>
              <a:spcAft>
                <a:spcPts val="1200"/>
              </a:spcAft>
              <a:buNone/>
            </a:pPr>
            <a:r>
              <a:t/>
            </a:r>
            <a:endParaRPr b="1" sz="1100">
              <a:solidFill>
                <a:srgbClr val="212529"/>
              </a:solidFill>
              <a:highlight>
                <a:srgbClr val="FFFFFF"/>
              </a:highlight>
              <a:latin typeface="Helvetica Neue"/>
              <a:ea typeface="Helvetica Neue"/>
              <a:cs typeface="Helvetica Neue"/>
              <a:sym typeface="Helvetica Neue"/>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id="668" name="Google Shape;668;p76"/>
          <p:cNvPicPr preferRelativeResize="0"/>
          <p:nvPr/>
        </p:nvPicPr>
        <p:blipFill>
          <a:blip r:embed="rId3">
            <a:alphaModFix/>
          </a:blip>
          <a:stretch>
            <a:fillRect/>
          </a:stretch>
        </p:blipFill>
        <p:spPr>
          <a:xfrm>
            <a:off x="691723" y="847137"/>
            <a:ext cx="5215025" cy="3449225"/>
          </a:xfrm>
          <a:prstGeom prst="rect">
            <a:avLst/>
          </a:prstGeom>
          <a:noFill/>
          <a:ln>
            <a:noFill/>
          </a:ln>
        </p:spPr>
      </p:pic>
      <p:sp>
        <p:nvSpPr>
          <p:cNvPr id="669" name="Google Shape;669;p76"/>
          <p:cNvSpPr txBox="1"/>
          <p:nvPr/>
        </p:nvSpPr>
        <p:spPr>
          <a:xfrm>
            <a:off x="6631800" y="1886850"/>
            <a:ext cx="18753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100">
                <a:solidFill>
                  <a:srgbClr val="212529"/>
                </a:solidFill>
                <a:highlight>
                  <a:srgbClr val="FFFFFF"/>
                </a:highlight>
                <a:latin typeface="Helvetica Neue"/>
                <a:ea typeface="Helvetica Neue"/>
                <a:cs typeface="Helvetica Neue"/>
                <a:sym typeface="Helvetica Neue"/>
              </a:rPr>
              <a:t>In a positively skewed distribution, there’s a cluster of lower scores and a spread out tail on the right. In a positively skewed distribution, mode &lt; median &lt; mean</a:t>
            </a:r>
            <a:endParaRPr sz="11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77"/>
          <p:cNvPicPr preferRelativeResize="0"/>
          <p:nvPr/>
        </p:nvPicPr>
        <p:blipFill>
          <a:blip r:embed="rId3">
            <a:alphaModFix/>
          </a:blip>
          <a:stretch>
            <a:fillRect/>
          </a:stretch>
        </p:blipFill>
        <p:spPr>
          <a:xfrm>
            <a:off x="695325" y="833075"/>
            <a:ext cx="5152050" cy="3477350"/>
          </a:xfrm>
          <a:prstGeom prst="rect">
            <a:avLst/>
          </a:prstGeom>
          <a:noFill/>
          <a:ln>
            <a:noFill/>
          </a:ln>
        </p:spPr>
      </p:pic>
      <p:sp>
        <p:nvSpPr>
          <p:cNvPr id="675" name="Google Shape;675;p77"/>
          <p:cNvSpPr txBox="1"/>
          <p:nvPr/>
        </p:nvSpPr>
        <p:spPr>
          <a:xfrm>
            <a:off x="6072200" y="1472500"/>
            <a:ext cx="2627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100">
                <a:solidFill>
                  <a:srgbClr val="212529"/>
                </a:solidFill>
                <a:highlight>
                  <a:srgbClr val="FFFFFF"/>
                </a:highlight>
                <a:latin typeface="Helvetica Neue"/>
                <a:ea typeface="Helvetica Neue"/>
                <a:cs typeface="Helvetica Neue"/>
                <a:sym typeface="Helvetica Neue"/>
              </a:rPr>
              <a:t>In a negatively skewed distribution, there’s a cluster of higher scores and a spread out tail on the left. In a negatively skewed distribution, mean &lt; median &lt; mode. </a:t>
            </a:r>
            <a:endParaRPr sz="11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212529"/>
                </a:solidFill>
                <a:latin typeface="Open Sans"/>
                <a:ea typeface="Open Sans"/>
                <a:cs typeface="Open Sans"/>
                <a:sym typeface="Open Sans"/>
              </a:rPr>
              <a:t>Example Descriptive Statistics:</a:t>
            </a:r>
            <a:r>
              <a:rPr b="0" lang="en-GB" sz="1100">
                <a:solidFill>
                  <a:srgbClr val="212529"/>
                </a:solidFill>
                <a:latin typeface="Open Sans"/>
                <a:ea typeface="Open Sans"/>
                <a:cs typeface="Open Sans"/>
                <a:sym typeface="Open Sans"/>
              </a:rPr>
              <a:t> </a:t>
            </a:r>
            <a:endParaRPr b="0" sz="1100">
              <a:solidFill>
                <a:srgbClr val="212529"/>
              </a:solidFill>
              <a:latin typeface="Open Sans"/>
              <a:ea typeface="Open Sans"/>
              <a:cs typeface="Open Sans"/>
              <a:sym typeface="Open Sans"/>
            </a:endParaRPr>
          </a:p>
          <a:p>
            <a:pPr indent="0" lvl="0" marL="0" rtl="0" algn="l">
              <a:spcBef>
                <a:spcPts val="1200"/>
              </a:spcBef>
              <a:spcAft>
                <a:spcPts val="0"/>
              </a:spcAft>
              <a:buNone/>
            </a:pPr>
            <a:r>
              <a:rPr b="0" lang="en-GB" sz="1100">
                <a:solidFill>
                  <a:srgbClr val="212529"/>
                </a:solidFill>
                <a:latin typeface="Open Sans"/>
                <a:ea typeface="Open Sans"/>
                <a:cs typeface="Open Sans"/>
                <a:sym typeface="Open Sans"/>
              </a:rPr>
              <a:t>After collecting data from 653 students, you tabulate descriptive statistics for annual parental income and GPA.</a:t>
            </a:r>
            <a:endParaRPr b="0" sz="1100">
              <a:solidFill>
                <a:srgbClr val="212529"/>
              </a:solidFill>
              <a:latin typeface="Open Sans"/>
              <a:ea typeface="Open Sans"/>
              <a:cs typeface="Open Sans"/>
              <a:sym typeface="Open Sans"/>
            </a:endParaRPr>
          </a:p>
          <a:p>
            <a:pPr indent="0" lvl="0" marL="0" rtl="0" algn="l">
              <a:spcBef>
                <a:spcPts val="1200"/>
              </a:spcBef>
              <a:spcAft>
                <a:spcPts val="0"/>
              </a:spcAft>
              <a:buNone/>
            </a:pPr>
            <a:r>
              <a:rPr b="0" lang="en-GB" sz="1100">
                <a:solidFill>
                  <a:srgbClr val="212529"/>
                </a:solidFill>
                <a:latin typeface="Open Sans"/>
                <a:ea typeface="Open Sans"/>
                <a:cs typeface="Open Sans"/>
                <a:sym typeface="Open Sans"/>
              </a:rPr>
              <a:t>It’s important to check whether you have a broad range of data points. If you don’t, your data may be skewed towards some groups more than others (e.g., high academic achievers), and only limited inferences can be made about a relationship.</a:t>
            </a:r>
            <a:endParaRPr b="0" sz="1100">
              <a:solidFill>
                <a:srgbClr val="212529"/>
              </a:solidFill>
              <a:latin typeface="Open Sans"/>
              <a:ea typeface="Open Sans"/>
              <a:cs typeface="Open Sans"/>
              <a:sym typeface="Open Sans"/>
            </a:endParaRPr>
          </a:p>
          <a:p>
            <a:pPr indent="0" lvl="0" marL="0" rtl="0" algn="l">
              <a:spcBef>
                <a:spcPts val="1200"/>
              </a:spcBef>
              <a:spcAft>
                <a:spcPts val="1200"/>
              </a:spcAft>
              <a:buNone/>
            </a:pPr>
            <a:r>
              <a:t/>
            </a:r>
            <a:endParaRPr b="0" sz="2000">
              <a:latin typeface="Open Sans"/>
              <a:ea typeface="Open Sans"/>
              <a:cs typeface="Open Sans"/>
              <a:sym typeface="Open Sans"/>
            </a:endParaRPr>
          </a:p>
        </p:txBody>
      </p:sp>
      <p:pic>
        <p:nvPicPr>
          <p:cNvPr id="681" name="Google Shape;681;p78"/>
          <p:cNvPicPr preferRelativeResize="0"/>
          <p:nvPr/>
        </p:nvPicPr>
        <p:blipFill>
          <a:blip r:embed="rId3">
            <a:alphaModFix/>
          </a:blip>
          <a:stretch>
            <a:fillRect/>
          </a:stretch>
        </p:blipFill>
        <p:spPr>
          <a:xfrm>
            <a:off x="409575" y="1723675"/>
            <a:ext cx="3432624" cy="3267425"/>
          </a:xfrm>
          <a:prstGeom prst="rect">
            <a:avLst/>
          </a:prstGeom>
          <a:noFill/>
          <a:ln>
            <a:noFill/>
          </a:ln>
        </p:spPr>
      </p:pic>
      <p:sp>
        <p:nvSpPr>
          <p:cNvPr id="682" name="Google Shape;682;p78"/>
          <p:cNvSpPr txBox="1"/>
          <p:nvPr/>
        </p:nvSpPr>
        <p:spPr>
          <a:xfrm>
            <a:off x="4936350" y="2893225"/>
            <a:ext cx="3000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GB" sz="1100">
                <a:solidFill>
                  <a:srgbClr val="212529"/>
                </a:solidFill>
                <a:latin typeface="Helvetica Neue"/>
                <a:ea typeface="Helvetica Neue"/>
                <a:cs typeface="Helvetica Neue"/>
                <a:sym typeface="Helvetica Neue"/>
              </a:rPr>
              <a:t>Next, we can compute a correlation coefficient and perform a statistical test to understand the significance of the relationship between the variables in the population.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STEP </a:t>
            </a:r>
            <a:r>
              <a:rPr b="0" lang="en-GB" sz="2000">
                <a:highlight>
                  <a:srgbClr val="FFFFFF"/>
                </a:highlight>
                <a:latin typeface="Open Sans"/>
                <a:ea typeface="Open Sans"/>
                <a:cs typeface="Open Sans"/>
                <a:sym typeface="Open Sans"/>
              </a:rPr>
              <a:t>4: Test hypotheses or make estimates with inferential statistics</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1200"/>
              </a:spcAft>
              <a:buNone/>
            </a:pPr>
            <a:r>
              <a:t/>
            </a:r>
            <a:endParaRPr b="0" sz="2000">
              <a:highlight>
                <a:srgbClr val="FFFFFF"/>
              </a:highlight>
              <a:latin typeface="Open Sans"/>
              <a:ea typeface="Open Sans"/>
              <a:cs typeface="Open Sans"/>
              <a:sym typeface="Open Sans"/>
            </a:endParaRPr>
          </a:p>
        </p:txBody>
      </p:sp>
      <p:sp>
        <p:nvSpPr>
          <p:cNvPr id="688" name="Google Shape;688;p79"/>
          <p:cNvSpPr txBox="1"/>
          <p:nvPr/>
        </p:nvSpPr>
        <p:spPr>
          <a:xfrm>
            <a:off x="393125" y="1049800"/>
            <a:ext cx="8117100" cy="20163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Inferential statistics help you come to conclusions and make predictions based on your data.</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Use random and unbiased sampling methods.</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Using this method one can make conclusions about population parameters based on sample statistics.</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A statistic is a measure that describes the sample (e.g., sample mean)</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A parameter is a measure that describes the whole population (e.g., population mean)</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1200"/>
              </a:spcAft>
              <a:buNone/>
            </a:pPr>
            <a:r>
              <a:rPr lang="en-GB" sz="1100">
                <a:solidFill>
                  <a:srgbClr val="212529"/>
                </a:solidFill>
                <a:highlight>
                  <a:srgbClr val="FFFFFF"/>
                </a:highlight>
                <a:latin typeface="Helvetica Neue"/>
                <a:ea typeface="Helvetica Neue"/>
                <a:cs typeface="Helvetica Neue"/>
                <a:sym typeface="Helvetica Neue"/>
              </a:rPr>
              <a:t>Sampling error is the difference between a parameter and a corresponding statistic. Since in most cases you don’t know the real population parameter, you can use inferential statistics to estimate these parameters in a way that takes sampling error into account.</a:t>
            </a:r>
            <a:endParaRPr sz="1100">
              <a:solidFill>
                <a:srgbClr val="212529"/>
              </a:solidFill>
              <a:highlight>
                <a:srgbClr val="FFFFFF"/>
              </a:highlight>
              <a:latin typeface="Helvetica Neue"/>
              <a:ea typeface="Helvetica Neue"/>
              <a:cs typeface="Helvetica Neue"/>
              <a:sym typeface="Helvetica Neue"/>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pSp>
        <p:nvGrpSpPr>
          <p:cNvPr id="693" name="Google Shape;693;p80"/>
          <p:cNvGrpSpPr/>
          <p:nvPr/>
        </p:nvGrpSpPr>
        <p:grpSpPr>
          <a:xfrm>
            <a:off x="2594088" y="1082468"/>
            <a:ext cx="2421805" cy="2396622"/>
            <a:chOff x="3071457" y="2013875"/>
            <a:chExt cx="1944600" cy="1569600"/>
          </a:xfrm>
        </p:grpSpPr>
        <p:sp>
          <p:nvSpPr>
            <p:cNvPr id="694" name="Google Shape;694;p80"/>
            <p:cNvSpPr/>
            <p:nvPr/>
          </p:nvSpPr>
          <p:spPr>
            <a:xfrm flipH="1" rot="10800000">
              <a:off x="3071457" y="2013875"/>
              <a:ext cx="1944600" cy="1569600"/>
            </a:xfrm>
            <a:prstGeom prst="round2DiagRect">
              <a:avLst>
                <a:gd fmla="val 0" name="adj1"/>
                <a:gd fmla="val 17764"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80"/>
            <p:cNvSpPr txBox="1"/>
            <p:nvPr/>
          </p:nvSpPr>
          <p:spPr>
            <a:xfrm>
              <a:off x="3316102"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Roboto"/>
                  <a:ea typeface="Roboto"/>
                  <a:cs typeface="Roboto"/>
                  <a:sym typeface="Roboto"/>
                </a:rPr>
                <a:t>Point Estimate</a:t>
              </a:r>
              <a:endParaRPr sz="1100">
                <a:solidFill>
                  <a:srgbClr val="FFFFFF"/>
                </a:solidFill>
                <a:latin typeface="Roboto"/>
                <a:ea typeface="Roboto"/>
                <a:cs typeface="Roboto"/>
                <a:sym typeface="Roboto"/>
              </a:endParaRPr>
            </a:p>
          </p:txBody>
        </p:sp>
        <p:sp>
          <p:nvSpPr>
            <p:cNvPr id="696" name="Google Shape;696;p80"/>
            <p:cNvSpPr txBox="1"/>
            <p:nvPr/>
          </p:nvSpPr>
          <p:spPr>
            <a:xfrm>
              <a:off x="3316100" y="2716352"/>
              <a:ext cx="14517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1"/>
                  </a:solidFill>
                  <a:latin typeface="Helvetica Neue"/>
                  <a:ea typeface="Helvetica Neue"/>
                  <a:cs typeface="Helvetica Neue"/>
                  <a:sym typeface="Helvetica Neue"/>
                </a:rPr>
                <a:t>A point estimate is a single value estimate of a parameter. For instance, a sample mean is a point estimate of a population mean.</a:t>
              </a:r>
              <a:endParaRPr sz="1100">
                <a:solidFill>
                  <a:schemeClr val="lt1"/>
                </a:solidFill>
                <a:latin typeface="Helvetica Neue"/>
                <a:ea typeface="Helvetica Neue"/>
                <a:cs typeface="Helvetica Neue"/>
                <a:sym typeface="Helvetica Neue"/>
              </a:endParaRPr>
            </a:p>
            <a:p>
              <a:pPr indent="0" lvl="0" marL="0" rtl="0" algn="l">
                <a:lnSpc>
                  <a:spcPct val="115000"/>
                </a:lnSpc>
                <a:spcBef>
                  <a:spcPts val="1200"/>
                </a:spcBef>
                <a:spcAft>
                  <a:spcPts val="1600"/>
                </a:spcAft>
                <a:buNone/>
              </a:pPr>
              <a:r>
                <a:t/>
              </a:r>
              <a:endParaRPr sz="800">
                <a:solidFill>
                  <a:schemeClr val="lt1"/>
                </a:solidFill>
                <a:latin typeface="Roboto"/>
                <a:ea typeface="Roboto"/>
                <a:cs typeface="Roboto"/>
                <a:sym typeface="Roboto"/>
              </a:endParaRPr>
            </a:p>
          </p:txBody>
        </p:sp>
      </p:grpSp>
      <p:grpSp>
        <p:nvGrpSpPr>
          <p:cNvPr id="697" name="Google Shape;697;p80"/>
          <p:cNvGrpSpPr/>
          <p:nvPr/>
        </p:nvGrpSpPr>
        <p:grpSpPr>
          <a:xfrm>
            <a:off x="1129248" y="1082468"/>
            <a:ext cx="1676465" cy="2396622"/>
            <a:chOff x="1126863" y="2013875"/>
            <a:chExt cx="1676465" cy="1569600"/>
          </a:xfrm>
        </p:grpSpPr>
        <p:sp>
          <p:nvSpPr>
            <p:cNvPr id="698" name="Google Shape;698;p80"/>
            <p:cNvSpPr/>
            <p:nvPr/>
          </p:nvSpPr>
          <p:spPr>
            <a:xfrm>
              <a:off x="1126863" y="2013875"/>
              <a:ext cx="1451700" cy="1569600"/>
            </a:xfrm>
            <a:prstGeom prst="round2DiagRect">
              <a:avLst>
                <a:gd fmla="val 0" name="adj1"/>
                <a:gd fmla="val 17764"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80"/>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Roboto"/>
                  <a:ea typeface="Roboto"/>
                  <a:cs typeface="Roboto"/>
                  <a:sym typeface="Roboto"/>
                </a:rPr>
                <a:t>Two types of Estimates</a:t>
              </a:r>
              <a:endParaRPr sz="1100">
                <a:solidFill>
                  <a:srgbClr val="FFFFFF"/>
                </a:solidFill>
                <a:latin typeface="Roboto"/>
                <a:ea typeface="Roboto"/>
                <a:cs typeface="Roboto"/>
                <a:sym typeface="Roboto"/>
              </a:endParaRPr>
            </a:p>
          </p:txBody>
        </p:sp>
        <p:sp>
          <p:nvSpPr>
            <p:cNvPr id="700" name="Google Shape;700;p80"/>
            <p:cNvSpPr txBox="1"/>
            <p:nvPr/>
          </p:nvSpPr>
          <p:spPr>
            <a:xfrm>
              <a:off x="1351625" y="271635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100">
                <a:solidFill>
                  <a:srgbClr val="FFFFFF"/>
                </a:solidFill>
                <a:latin typeface="Roboto"/>
                <a:ea typeface="Roboto"/>
                <a:cs typeface="Roboto"/>
                <a:sym typeface="Roboto"/>
              </a:endParaRPr>
            </a:p>
          </p:txBody>
        </p:sp>
      </p:grpSp>
      <p:grpSp>
        <p:nvGrpSpPr>
          <p:cNvPr id="701" name="Google Shape;701;p80"/>
          <p:cNvGrpSpPr/>
          <p:nvPr/>
        </p:nvGrpSpPr>
        <p:grpSpPr>
          <a:xfrm>
            <a:off x="5013560" y="1082468"/>
            <a:ext cx="3001200" cy="2396622"/>
            <a:chOff x="5015938" y="2013875"/>
            <a:chExt cx="3001200" cy="1569600"/>
          </a:xfrm>
        </p:grpSpPr>
        <p:sp>
          <p:nvSpPr>
            <p:cNvPr id="702" name="Google Shape;702;p80"/>
            <p:cNvSpPr/>
            <p:nvPr/>
          </p:nvSpPr>
          <p:spPr>
            <a:xfrm>
              <a:off x="5015938" y="2013875"/>
              <a:ext cx="3001200" cy="1569600"/>
            </a:xfrm>
            <a:prstGeom prst="round2DiagRect">
              <a:avLst>
                <a:gd fmla="val 0" name="adj1"/>
                <a:gd fmla="val 17764"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03" name="Google Shape;703;p80"/>
            <p:cNvSpPr txBox="1"/>
            <p:nvPr/>
          </p:nvSpPr>
          <p:spPr>
            <a:xfrm>
              <a:off x="5360226" y="2256387"/>
              <a:ext cx="24171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FFFFFF"/>
                  </a:solidFill>
                  <a:latin typeface="Roboto"/>
                  <a:ea typeface="Roboto"/>
                  <a:cs typeface="Roboto"/>
                  <a:sym typeface="Roboto"/>
                </a:rPr>
                <a:t>Interval Estimate</a:t>
              </a:r>
              <a:endParaRPr sz="1100">
                <a:solidFill>
                  <a:srgbClr val="FFFFFF"/>
                </a:solidFill>
                <a:latin typeface="Roboto"/>
                <a:ea typeface="Roboto"/>
                <a:cs typeface="Roboto"/>
                <a:sym typeface="Roboto"/>
              </a:endParaRPr>
            </a:p>
          </p:txBody>
        </p:sp>
        <p:sp>
          <p:nvSpPr>
            <p:cNvPr id="704" name="Google Shape;704;p80"/>
            <p:cNvSpPr txBox="1"/>
            <p:nvPr/>
          </p:nvSpPr>
          <p:spPr>
            <a:xfrm>
              <a:off x="5360225" y="2716353"/>
              <a:ext cx="24171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GB" sz="1100">
                  <a:solidFill>
                    <a:schemeClr val="lt1"/>
                  </a:solidFill>
                  <a:latin typeface="Helvetica Neue"/>
                  <a:ea typeface="Helvetica Neue"/>
                  <a:cs typeface="Helvetica Neue"/>
                  <a:sym typeface="Helvetica Neue"/>
                </a:rPr>
                <a:t>An interval estimate gives you a range of values where the parameter is expected to lie. A confidence interval is the most common type of interval estimate.</a:t>
              </a:r>
              <a:endParaRPr sz="1100">
                <a:solidFill>
                  <a:schemeClr val="lt1"/>
                </a:solidFill>
                <a:latin typeface="Roboto"/>
                <a:ea typeface="Roboto"/>
                <a:cs typeface="Roboto"/>
                <a:sym typeface="Roboto"/>
              </a:endParaRPr>
            </a:p>
          </p:txBody>
        </p:sp>
      </p:grpSp>
      <p:grpSp>
        <p:nvGrpSpPr>
          <p:cNvPr id="705" name="Google Shape;705;p80"/>
          <p:cNvGrpSpPr/>
          <p:nvPr/>
        </p:nvGrpSpPr>
        <p:grpSpPr>
          <a:xfrm>
            <a:off x="4883109" y="1769770"/>
            <a:ext cx="261571" cy="260379"/>
            <a:chOff x="4858109" y="2631368"/>
            <a:chExt cx="316442" cy="315000"/>
          </a:xfrm>
        </p:grpSpPr>
        <p:sp>
          <p:nvSpPr>
            <p:cNvPr id="706" name="Google Shape;706;p80"/>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80"/>
            <p:cNvSpPr/>
            <p:nvPr/>
          </p:nvSpPr>
          <p:spPr>
            <a:xfrm>
              <a:off x="4858109" y="2739300"/>
              <a:ext cx="239100" cy="99000"/>
            </a:xfrm>
            <a:prstGeom prst="rightArrow">
              <a:avLst>
                <a:gd fmla="val 32020" name="adj1"/>
                <a:gd fmla="val 6697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GB"/>
              </a:br>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81"/>
          <p:cNvSpPr txBox="1"/>
          <p:nvPr/>
        </p:nvSpPr>
        <p:spPr>
          <a:xfrm>
            <a:off x="389550" y="640925"/>
            <a:ext cx="83649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212529"/>
                </a:solidFill>
                <a:highlight>
                  <a:srgbClr val="FFFFFF"/>
                </a:highlight>
                <a:latin typeface="Open Sans"/>
                <a:ea typeface="Open Sans"/>
                <a:cs typeface="Open Sans"/>
                <a:sym typeface="Open Sans"/>
              </a:rPr>
              <a:t>Both types of estimates are important for gathering a clear idea of where a parameter is likely to lie</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1200"/>
              </a:spcBef>
              <a:spcAft>
                <a:spcPts val="0"/>
              </a:spcAft>
              <a:buClr>
                <a:schemeClr val="accent5"/>
              </a:buClr>
              <a:buSzPts val="1500"/>
              <a:buFont typeface="Open Sans"/>
              <a:buChar char="-"/>
            </a:pPr>
            <a:r>
              <a:rPr lang="en-GB" sz="1500">
                <a:solidFill>
                  <a:srgbClr val="212529"/>
                </a:solidFill>
                <a:highlight>
                  <a:srgbClr val="FFFFFF"/>
                </a:highlight>
                <a:latin typeface="Open Sans"/>
                <a:ea typeface="Open Sans"/>
                <a:cs typeface="Open Sans"/>
                <a:sym typeface="Open Sans"/>
              </a:rPr>
              <a:t>A confidence interval uses the variability around a statistic to come up with an interval estimate for a parameter. Confidence intervals are useful for estimating parameters because they take sampling error into account.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chemeClr val="accent5"/>
              </a:buClr>
              <a:buSzPts val="1500"/>
              <a:buFont typeface="Open Sans"/>
              <a:buChar char="-"/>
            </a:pPr>
            <a:r>
              <a:rPr lang="en-GB" sz="1500">
                <a:solidFill>
                  <a:srgbClr val="212529"/>
                </a:solidFill>
                <a:highlight>
                  <a:srgbClr val="FFFFFF"/>
                </a:highlight>
                <a:latin typeface="Open Sans"/>
                <a:ea typeface="Open Sans"/>
                <a:cs typeface="Open Sans"/>
                <a:sym typeface="Open Sans"/>
              </a:rPr>
              <a:t>A confidence level tells you the probability (in percentage) of the interval containing the parameter estimate if you repeat the study again.</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marR="0" rtl="0" algn="l">
              <a:lnSpc>
                <a:spcPct val="100000"/>
              </a:lnSpc>
              <a:spcBef>
                <a:spcPts val="1200"/>
              </a:spcBef>
              <a:spcAft>
                <a:spcPts val="0"/>
              </a:spcAft>
              <a:buNone/>
            </a:pPr>
            <a:r>
              <a:rPr lang="en-GB" sz="1500">
                <a:solidFill>
                  <a:srgbClr val="212529"/>
                </a:solidFill>
                <a:highlight>
                  <a:srgbClr val="FFFFFF"/>
                </a:highlight>
                <a:latin typeface="Open Sans"/>
                <a:ea typeface="Open Sans"/>
                <a:cs typeface="Open Sans"/>
                <a:sym typeface="Open Sans"/>
              </a:rPr>
              <a:t>A 95% confidence interval is usually used, you can use the same. It means that if you repeat your study with a new sample in exactly the same way 100 times, you can expect your estimate to lie within the specified range of values 95 times.</a:t>
            </a:r>
            <a:endParaRPr sz="1500">
              <a:solidFill>
                <a:srgbClr val="212529"/>
              </a:solidFill>
              <a:highlight>
                <a:srgbClr val="FFFFFF"/>
              </a:highlight>
              <a:latin typeface="Open Sans"/>
              <a:ea typeface="Open Sans"/>
              <a:cs typeface="Open Sans"/>
              <a:sym typeface="Open Sans"/>
            </a:endParaRPr>
          </a:p>
          <a:p>
            <a:pPr indent="0" lvl="0" marL="0" marR="0" rtl="0" algn="l">
              <a:lnSpc>
                <a:spcPct val="100000"/>
              </a:lnSpc>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marR="0" rtl="0" algn="l">
              <a:lnSpc>
                <a:spcPct val="100000"/>
              </a:lnSpc>
              <a:spcBef>
                <a:spcPts val="120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Step 2</a:t>
            </a:r>
            <a:endParaRPr b="0" sz="2200">
              <a:solidFill>
                <a:srgbClr val="1155CC"/>
              </a:solidFill>
            </a:endParaRPr>
          </a:p>
        </p:txBody>
      </p:sp>
      <p:sp>
        <p:nvSpPr>
          <p:cNvPr id="110" name="Google Shape;110;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Form groups of 5</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Stand in a circle</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Throw the planes to another member in the circle</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Ensure each member catches a plane</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Once all the participants get the planes</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One by one respond to the questions mentioned on the plane </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10 mins respond</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All must participate</a:t>
            </a:r>
            <a:endParaRPr sz="1100">
              <a:solidFill>
                <a:srgbClr val="000000"/>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t/>
            </a:r>
            <a:endParaRPr sz="1100">
              <a:solidFill>
                <a:srgbClr val="000000"/>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rPr lang="en-GB" sz="1100">
                <a:solidFill>
                  <a:srgbClr val="000000"/>
                </a:solidFill>
                <a:latin typeface="Helvetica Neue"/>
                <a:ea typeface="Helvetica Neue"/>
                <a:cs typeface="Helvetica Neue"/>
                <a:sym typeface="Helvetica Neue"/>
              </a:rPr>
              <a:t>Thank you</a:t>
            </a:r>
            <a:endParaRPr sz="1100">
              <a:solidFill>
                <a:srgbClr val="000000"/>
              </a:solidFill>
              <a:latin typeface="Helvetica Neue"/>
              <a:ea typeface="Helvetica Neue"/>
              <a:cs typeface="Helvetica Neue"/>
              <a:sym typeface="Helvetica Neue"/>
            </a:endParaRPr>
          </a:p>
          <a:p>
            <a:pPr indent="0" lvl="0" marL="0" rtl="0" algn="l">
              <a:spcBef>
                <a:spcPts val="0"/>
              </a:spcBef>
              <a:spcAft>
                <a:spcPts val="1200"/>
              </a:spcAft>
              <a:buNone/>
            </a:pPr>
            <a:r>
              <a:t/>
            </a:r>
            <a:endParaRPr sz="1400">
              <a:solidFill>
                <a:srgbClr val="000000"/>
              </a:solidFill>
            </a:endParaRPr>
          </a:p>
        </p:txBody>
      </p:sp>
      <p:pic>
        <p:nvPicPr>
          <p:cNvPr id="111" name="Google Shape;111;p19"/>
          <p:cNvPicPr preferRelativeResize="0"/>
          <p:nvPr/>
        </p:nvPicPr>
        <p:blipFill>
          <a:blip r:embed="rId3">
            <a:alphaModFix/>
          </a:blip>
          <a:stretch>
            <a:fillRect/>
          </a:stretch>
        </p:blipFill>
        <p:spPr>
          <a:xfrm>
            <a:off x="6629518" y="1965225"/>
            <a:ext cx="2049600" cy="23586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Hypothesis Testing</a:t>
            </a:r>
            <a:endParaRPr b="0" sz="2000">
              <a:highlight>
                <a:srgbClr val="FFFFFF"/>
              </a:highlight>
              <a:latin typeface="Open Sans"/>
              <a:ea typeface="Open Sans"/>
              <a:cs typeface="Open Sans"/>
              <a:sym typeface="Open Sans"/>
            </a:endParaRPr>
          </a:p>
        </p:txBody>
      </p:sp>
      <p:sp>
        <p:nvSpPr>
          <p:cNvPr id="718" name="Google Shape;718;p82"/>
          <p:cNvSpPr txBox="1"/>
          <p:nvPr/>
        </p:nvSpPr>
        <p:spPr>
          <a:xfrm>
            <a:off x="393125" y="1049800"/>
            <a:ext cx="8117100" cy="3186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Test hypotheses about relationships between variables in the population</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Hypothesis testing starts with the assumption that the null hypothesis is true in the population, and you use statistical tests to assess whether the null hypothesis can be rejected or not.</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highlight>
                  <a:srgbClr val="FFFFFF"/>
                </a:highlight>
                <a:latin typeface="Open Sans"/>
                <a:ea typeface="Open Sans"/>
                <a:cs typeface="Open Sans"/>
                <a:sym typeface="Open Sans"/>
              </a:rPr>
              <a:t>Statistical tests determine where your sample data would lie on an expected distribution of sample data if the null hypothesis were true. These tests give two main outputs: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120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A test statistic tells you how much your data differs from the null hypothesis of the test.</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A </a:t>
            </a:r>
            <a:r>
              <a:rPr i="1" lang="en-GB" sz="1500">
                <a:solidFill>
                  <a:srgbClr val="212529"/>
                </a:solidFill>
                <a:highlight>
                  <a:srgbClr val="FFFFFF"/>
                </a:highlight>
                <a:latin typeface="Open Sans"/>
                <a:ea typeface="Open Sans"/>
                <a:cs typeface="Open Sans"/>
                <a:sym typeface="Open Sans"/>
              </a:rPr>
              <a:t>p</a:t>
            </a:r>
            <a:r>
              <a:rPr lang="en-GB" sz="1500">
                <a:solidFill>
                  <a:srgbClr val="212529"/>
                </a:solidFill>
                <a:highlight>
                  <a:srgbClr val="FFFFFF"/>
                </a:highlight>
                <a:latin typeface="Open Sans"/>
                <a:ea typeface="Open Sans"/>
                <a:cs typeface="Open Sans"/>
                <a:sym typeface="Open Sans"/>
              </a:rPr>
              <a:t> value tells you the likelihood of obtaining your results if the null hypothesis is actually true in the populat</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grpSp>
        <p:nvGrpSpPr>
          <p:cNvPr id="723" name="Google Shape;723;p83"/>
          <p:cNvGrpSpPr/>
          <p:nvPr/>
        </p:nvGrpSpPr>
        <p:grpSpPr>
          <a:xfrm>
            <a:off x="323513" y="1986800"/>
            <a:ext cx="2952125" cy="1289700"/>
            <a:chOff x="323513" y="1986800"/>
            <a:chExt cx="2952125" cy="1289700"/>
          </a:xfrm>
        </p:grpSpPr>
        <p:sp>
          <p:nvSpPr>
            <p:cNvPr id="724" name="Google Shape;724;p83"/>
            <p:cNvSpPr txBox="1"/>
            <p:nvPr/>
          </p:nvSpPr>
          <p:spPr>
            <a:xfrm>
              <a:off x="323513" y="1986800"/>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1200"/>
                </a:spcAft>
                <a:buNone/>
              </a:pPr>
              <a:r>
                <a:rPr b="1" lang="en-GB" sz="1100">
                  <a:solidFill>
                    <a:srgbClr val="212529"/>
                  </a:solidFill>
                  <a:highlight>
                    <a:srgbClr val="FFFFFF"/>
                  </a:highlight>
                  <a:latin typeface="Helvetica Neue"/>
                  <a:ea typeface="Helvetica Neue"/>
                  <a:cs typeface="Helvetica Neue"/>
                  <a:sym typeface="Helvetica Neue"/>
                </a:rPr>
                <a:t>Correlation tests:</a:t>
              </a:r>
              <a:r>
                <a:rPr lang="en-GB" sz="1100">
                  <a:solidFill>
                    <a:srgbClr val="212529"/>
                  </a:solidFill>
                  <a:highlight>
                    <a:srgbClr val="FFFFFF"/>
                  </a:highlight>
                  <a:latin typeface="Helvetica Neue"/>
                  <a:ea typeface="Helvetica Neue"/>
                  <a:cs typeface="Helvetica Neue"/>
                  <a:sym typeface="Helvetica Neue"/>
                </a:rPr>
                <a:t> assess relationships between variables without assuming causation.</a:t>
              </a:r>
              <a:endParaRPr b="1" sz="1200">
                <a:latin typeface="Roboto"/>
                <a:ea typeface="Roboto"/>
                <a:cs typeface="Roboto"/>
                <a:sym typeface="Roboto"/>
              </a:endParaRPr>
            </a:p>
          </p:txBody>
        </p:sp>
        <p:cxnSp>
          <p:nvCxnSpPr>
            <p:cNvPr id="725" name="Google Shape;725;p83"/>
            <p:cNvCxnSpPr/>
            <p:nvPr/>
          </p:nvCxnSpPr>
          <p:spPr>
            <a:xfrm rot="10800000">
              <a:off x="2642038" y="2647950"/>
              <a:ext cx="633600" cy="0"/>
            </a:xfrm>
            <a:prstGeom prst="straightConnector1">
              <a:avLst/>
            </a:prstGeom>
            <a:noFill/>
            <a:ln cap="flat" cmpd="sng" w="9525">
              <a:solidFill>
                <a:srgbClr val="249C90"/>
              </a:solidFill>
              <a:prstDash val="solid"/>
              <a:round/>
              <a:headEnd len="sm" w="sm" type="none"/>
              <a:tailEnd len="med" w="med" type="oval"/>
            </a:ln>
          </p:spPr>
        </p:cxnSp>
      </p:grpSp>
      <p:grpSp>
        <p:nvGrpSpPr>
          <p:cNvPr id="726" name="Google Shape;726;p83"/>
          <p:cNvGrpSpPr/>
          <p:nvPr/>
        </p:nvGrpSpPr>
        <p:grpSpPr>
          <a:xfrm>
            <a:off x="5209838" y="1060350"/>
            <a:ext cx="3610650" cy="1289700"/>
            <a:chOff x="5209838" y="1060350"/>
            <a:chExt cx="3610650" cy="1289700"/>
          </a:xfrm>
        </p:grpSpPr>
        <p:sp>
          <p:nvSpPr>
            <p:cNvPr id="727" name="Google Shape;727;p83"/>
            <p:cNvSpPr txBox="1"/>
            <p:nvPr/>
          </p:nvSpPr>
          <p:spPr>
            <a:xfrm>
              <a:off x="6696488"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solidFill>
                    <a:srgbClr val="212529"/>
                  </a:solidFill>
                  <a:highlight>
                    <a:srgbClr val="FFFFFF"/>
                  </a:highlight>
                  <a:latin typeface="Helvetica Neue"/>
                  <a:ea typeface="Helvetica Neue"/>
                  <a:cs typeface="Helvetica Neue"/>
                  <a:sym typeface="Helvetica Neue"/>
                </a:rPr>
                <a:t>Comparison tests: </a:t>
              </a:r>
              <a:r>
                <a:rPr lang="en-GB" sz="1100">
                  <a:solidFill>
                    <a:srgbClr val="212529"/>
                  </a:solidFill>
                  <a:highlight>
                    <a:srgbClr val="FFFFFF"/>
                  </a:highlight>
                  <a:latin typeface="Helvetica Neue"/>
                  <a:ea typeface="Helvetica Neue"/>
                  <a:cs typeface="Helvetica Neue"/>
                  <a:sym typeface="Helvetica Neue"/>
                </a:rPr>
                <a:t> assess group differences in outcomes.</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1600"/>
                </a:spcAft>
                <a:buNone/>
              </a:pPr>
              <a:r>
                <a:t/>
              </a:r>
              <a:endParaRPr b="1" sz="1200">
                <a:latin typeface="Roboto"/>
                <a:ea typeface="Roboto"/>
                <a:cs typeface="Roboto"/>
                <a:sym typeface="Roboto"/>
              </a:endParaRPr>
            </a:p>
          </p:txBody>
        </p:sp>
        <p:cxnSp>
          <p:nvCxnSpPr>
            <p:cNvPr id="728" name="Google Shape;728;p83"/>
            <p:cNvCxnSpPr/>
            <p:nvPr/>
          </p:nvCxnSpPr>
          <p:spPr>
            <a:xfrm>
              <a:off x="5209838"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729" name="Google Shape;729;p83"/>
          <p:cNvGrpSpPr/>
          <p:nvPr/>
        </p:nvGrpSpPr>
        <p:grpSpPr>
          <a:xfrm>
            <a:off x="5209838" y="3020450"/>
            <a:ext cx="3610650" cy="1289700"/>
            <a:chOff x="5209838" y="3020450"/>
            <a:chExt cx="3610650" cy="1289700"/>
          </a:xfrm>
        </p:grpSpPr>
        <p:sp>
          <p:nvSpPr>
            <p:cNvPr id="730" name="Google Shape;730;p83"/>
            <p:cNvSpPr txBox="1"/>
            <p:nvPr/>
          </p:nvSpPr>
          <p:spPr>
            <a:xfrm>
              <a:off x="6696488"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GB" sz="1100">
                  <a:solidFill>
                    <a:srgbClr val="212529"/>
                  </a:solidFill>
                  <a:highlight>
                    <a:srgbClr val="FFFFFF"/>
                  </a:highlight>
                  <a:latin typeface="Helvetica Neue"/>
                  <a:ea typeface="Helvetica Neue"/>
                  <a:cs typeface="Helvetica Neue"/>
                  <a:sym typeface="Helvetica Neue"/>
                </a:rPr>
                <a:t>Regression tests:</a:t>
              </a:r>
              <a:r>
                <a:rPr lang="en-GB" sz="1100">
                  <a:solidFill>
                    <a:srgbClr val="212529"/>
                  </a:solidFill>
                  <a:highlight>
                    <a:srgbClr val="FFFFFF"/>
                  </a:highlight>
                  <a:latin typeface="Helvetica Neue"/>
                  <a:ea typeface="Helvetica Neue"/>
                  <a:cs typeface="Helvetica Neue"/>
                  <a:sym typeface="Helvetica Neue"/>
                </a:rPr>
                <a:t> assess cause-and-effect relationships between variables.</a:t>
              </a:r>
              <a:endParaRPr b="1" sz="1200">
                <a:latin typeface="Roboto"/>
                <a:ea typeface="Roboto"/>
                <a:cs typeface="Roboto"/>
                <a:sym typeface="Roboto"/>
              </a:endParaRPr>
            </a:p>
          </p:txBody>
        </p:sp>
        <p:cxnSp>
          <p:nvCxnSpPr>
            <p:cNvPr id="731" name="Google Shape;731;p83"/>
            <p:cNvCxnSpPr/>
            <p:nvPr/>
          </p:nvCxnSpPr>
          <p:spPr>
            <a:xfrm>
              <a:off x="5209838" y="3648300"/>
              <a:ext cx="1286700" cy="0"/>
            </a:xfrm>
            <a:prstGeom prst="straightConnector1">
              <a:avLst/>
            </a:prstGeom>
            <a:noFill/>
            <a:ln cap="flat" cmpd="sng" w="9525">
              <a:solidFill>
                <a:srgbClr val="1D7E74"/>
              </a:solidFill>
              <a:prstDash val="solid"/>
              <a:round/>
              <a:headEnd len="sm" w="sm" type="none"/>
              <a:tailEnd len="med" w="med" type="oval"/>
            </a:ln>
          </p:spPr>
        </p:cxnSp>
      </p:grpSp>
      <p:grpSp>
        <p:nvGrpSpPr>
          <p:cNvPr id="732" name="Google Shape;732;p83"/>
          <p:cNvGrpSpPr/>
          <p:nvPr/>
        </p:nvGrpSpPr>
        <p:grpSpPr>
          <a:xfrm>
            <a:off x="2662213" y="728463"/>
            <a:ext cx="3814835" cy="3790597"/>
            <a:chOff x="2662213" y="676344"/>
            <a:chExt cx="3814835" cy="3790597"/>
          </a:xfrm>
        </p:grpSpPr>
        <p:sp>
          <p:nvSpPr>
            <p:cNvPr id="733" name="Google Shape;733;p83"/>
            <p:cNvSpPr/>
            <p:nvPr/>
          </p:nvSpPr>
          <p:spPr>
            <a:xfrm rot="3600185">
              <a:off x="3169983" y="1184511"/>
              <a:ext cx="2774659" cy="2774659"/>
            </a:xfrm>
            <a:prstGeom prst="blockArc">
              <a:avLst>
                <a:gd fmla="val 12622480" name="adj1"/>
                <a:gd fmla="val 19781569" name="adj2"/>
                <a:gd fmla="val 20773"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3"/>
            <p:cNvSpPr/>
            <p:nvPr/>
          </p:nvSpPr>
          <p:spPr>
            <a:xfrm rot="10800000">
              <a:off x="3183490" y="1163229"/>
              <a:ext cx="2774700" cy="2774700"/>
            </a:xfrm>
            <a:prstGeom prst="blockArc">
              <a:avLst>
                <a:gd fmla="val 12622480" name="adj1"/>
                <a:gd fmla="val 19662822" name="adj2"/>
                <a:gd fmla="val 20729"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3"/>
            <p:cNvSpPr/>
            <p:nvPr/>
          </p:nvSpPr>
          <p:spPr>
            <a:xfrm rot="-3600185">
              <a:off x="3194618" y="1184114"/>
              <a:ext cx="2774659" cy="2774659"/>
            </a:xfrm>
            <a:prstGeom prst="blockArc">
              <a:avLst>
                <a:gd fmla="val 12622480" name="adj1"/>
                <a:gd fmla="val 19703271" name="adj2"/>
                <a:gd fmla="val 20851" name="adj3"/>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83"/>
            <p:cNvGrpSpPr/>
            <p:nvPr/>
          </p:nvGrpSpPr>
          <p:grpSpPr>
            <a:xfrm rot="-7200165">
              <a:off x="3337679" y="2826785"/>
              <a:ext cx="585011" cy="585536"/>
              <a:chOff x="1967628" y="812211"/>
              <a:chExt cx="588000" cy="588000"/>
            </a:xfrm>
          </p:grpSpPr>
          <p:sp>
            <p:nvSpPr>
              <p:cNvPr id="737" name="Google Shape;737;p83"/>
              <p:cNvSpPr/>
              <p:nvPr/>
            </p:nvSpPr>
            <p:spPr>
              <a:xfrm rot="39023">
                <a:off x="1970909" y="815492"/>
                <a:ext cx="581437" cy="581437"/>
              </a:xfrm>
              <a:prstGeom prst="pie">
                <a:avLst>
                  <a:gd fmla="val 6190354" name="adj1"/>
                  <a:gd fmla="val 14996165" name="adj2"/>
                </a:avLst>
              </a:prstGeom>
              <a:solidFill>
                <a:srgbClr val="249C90"/>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3"/>
              <p:cNvSpPr/>
              <p:nvPr/>
            </p:nvSpPr>
            <p:spPr>
              <a:xfrm rot="10800000">
                <a:off x="1970875" y="815525"/>
                <a:ext cx="581400" cy="581400"/>
              </a:xfrm>
              <a:prstGeom prst="pie">
                <a:avLst>
                  <a:gd fmla="val 4028252" name="adj1"/>
                  <a:gd fmla="val 17183677"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83"/>
            <p:cNvGrpSpPr/>
            <p:nvPr/>
          </p:nvGrpSpPr>
          <p:grpSpPr>
            <a:xfrm>
              <a:off x="4264097" y="1180331"/>
              <a:ext cx="585001" cy="585530"/>
              <a:chOff x="1970048" y="811613"/>
              <a:chExt cx="588000" cy="588000"/>
            </a:xfrm>
          </p:grpSpPr>
          <p:sp>
            <p:nvSpPr>
              <p:cNvPr id="740" name="Google Shape;740;p83"/>
              <p:cNvSpPr/>
              <p:nvPr/>
            </p:nvSpPr>
            <p:spPr>
              <a:xfrm rot="39023">
                <a:off x="1973329" y="814894"/>
                <a:ext cx="581437" cy="581437"/>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3"/>
              <p:cNvSpPr/>
              <p:nvPr/>
            </p:nvSpPr>
            <p:spPr>
              <a:xfrm rot="10800000">
                <a:off x="1973295" y="814927"/>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83"/>
            <p:cNvGrpSpPr/>
            <p:nvPr/>
          </p:nvGrpSpPr>
          <p:grpSpPr>
            <a:xfrm rot="7200165">
              <a:off x="5229930" y="2804716"/>
              <a:ext cx="585011" cy="585536"/>
              <a:chOff x="1977085" y="811649"/>
              <a:chExt cx="588000" cy="588000"/>
            </a:xfrm>
          </p:grpSpPr>
          <p:sp>
            <p:nvSpPr>
              <p:cNvPr id="743" name="Google Shape;743;p83"/>
              <p:cNvSpPr/>
              <p:nvPr/>
            </p:nvSpPr>
            <p:spPr>
              <a:xfrm rot="39023">
                <a:off x="1980366" y="814930"/>
                <a:ext cx="581437" cy="581437"/>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83"/>
              <p:cNvSpPr/>
              <p:nvPr/>
            </p:nvSpPr>
            <p:spPr>
              <a:xfrm rot="10800000">
                <a:off x="1980332" y="814963"/>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5" name="Google Shape;745;p83"/>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03 </a:t>
              </a:r>
              <a:endParaRPr b="1" sz="1600">
                <a:solidFill>
                  <a:srgbClr val="FFFFFF"/>
                </a:solidFill>
                <a:latin typeface="Roboto"/>
                <a:ea typeface="Roboto"/>
                <a:cs typeface="Roboto"/>
                <a:sym typeface="Roboto"/>
              </a:endParaRPr>
            </a:p>
          </p:txBody>
        </p:sp>
        <p:sp>
          <p:nvSpPr>
            <p:cNvPr id="746" name="Google Shape;746;p83"/>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01 </a:t>
              </a:r>
              <a:endParaRPr b="1" sz="1600">
                <a:solidFill>
                  <a:srgbClr val="FFFFFF"/>
                </a:solidFill>
                <a:latin typeface="Roboto"/>
                <a:ea typeface="Roboto"/>
                <a:cs typeface="Roboto"/>
                <a:sym typeface="Roboto"/>
              </a:endParaRPr>
            </a:p>
          </p:txBody>
        </p:sp>
        <p:sp>
          <p:nvSpPr>
            <p:cNvPr id="747" name="Google Shape;747;p83"/>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a:ea typeface="Roboto"/>
                  <a:cs typeface="Roboto"/>
                  <a:sym typeface="Roboto"/>
                </a:rPr>
                <a:t>02 </a:t>
              </a:r>
              <a:endParaRPr b="1" sz="1600">
                <a:solidFill>
                  <a:srgbClr val="FFFFFF"/>
                </a:solidFill>
                <a:latin typeface="Roboto"/>
                <a:ea typeface="Roboto"/>
                <a:cs typeface="Roboto"/>
                <a:sym typeface="Roboto"/>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8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Introduction to t-test</a:t>
            </a:r>
            <a:endParaRPr b="0" sz="2000">
              <a:highlight>
                <a:srgbClr val="FFFFFF"/>
              </a:highlight>
              <a:latin typeface="Open Sans"/>
              <a:ea typeface="Open Sans"/>
              <a:cs typeface="Open Sans"/>
              <a:sym typeface="Open Sans"/>
            </a:endParaRPr>
          </a:p>
        </p:txBody>
      </p:sp>
      <p:sp>
        <p:nvSpPr>
          <p:cNvPr id="753" name="Google Shape;753;p84"/>
          <p:cNvSpPr txBox="1"/>
          <p:nvPr/>
        </p:nvSpPr>
        <p:spPr>
          <a:xfrm>
            <a:off x="393125" y="1049800"/>
            <a:ext cx="8117100" cy="34941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A t-test is a statistical test that is used to compare the means of two groups.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Used in hypothesis testing</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Determine whether a process or treatment actually has an effect on the population of interest, or whether two groups are different from one another.</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highlight>
                  <a:srgbClr val="FFFFFF"/>
                </a:highlight>
                <a:latin typeface="Open Sans"/>
                <a:ea typeface="Open Sans"/>
                <a:cs typeface="Open Sans"/>
                <a:sym typeface="Open Sans"/>
              </a:rPr>
              <a:t>When choosing a t-test, you will need to consider two things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120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 whether the groups being compared come from a single population or two different populations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whether you want to test the difference in a specific direction.</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grpSp>
        <p:nvGrpSpPr>
          <p:cNvPr id="758" name="Google Shape;758;p85"/>
          <p:cNvGrpSpPr/>
          <p:nvPr/>
        </p:nvGrpSpPr>
        <p:grpSpPr>
          <a:xfrm>
            <a:off x="0" y="566139"/>
            <a:ext cx="5072067" cy="3482836"/>
            <a:chOff x="0" y="1189989"/>
            <a:chExt cx="3546900" cy="3482836"/>
          </a:xfrm>
        </p:grpSpPr>
        <p:sp>
          <p:nvSpPr>
            <p:cNvPr id="759" name="Google Shape;759;p85"/>
            <p:cNvSpPr/>
            <p:nvPr/>
          </p:nvSpPr>
          <p:spPr>
            <a:xfrm>
              <a:off x="0" y="1189989"/>
              <a:ext cx="3546900" cy="669000"/>
            </a:xfrm>
            <a:prstGeom prst="homePlate">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rgbClr val="FFFFFF"/>
                  </a:solidFill>
                  <a:latin typeface="Roboto"/>
                  <a:ea typeface="Roboto"/>
                  <a:cs typeface="Roboto"/>
                  <a:sym typeface="Roboto"/>
                </a:rPr>
                <a:t>One-sample, two-sample</a:t>
              </a:r>
              <a:r>
                <a:rPr lang="en-GB">
                  <a:solidFill>
                    <a:srgbClr val="FFFFFF"/>
                  </a:solidFill>
                  <a:latin typeface="Roboto"/>
                  <a:ea typeface="Roboto"/>
                  <a:cs typeface="Roboto"/>
                  <a:sym typeface="Roboto"/>
                </a:rPr>
                <a:t>,</a:t>
              </a:r>
              <a:r>
                <a:rPr lang="en-GB">
                  <a:solidFill>
                    <a:srgbClr val="FFFFFF"/>
                  </a:solidFill>
                  <a:latin typeface="Roboto"/>
                  <a:ea typeface="Roboto"/>
                  <a:cs typeface="Roboto"/>
                  <a:sym typeface="Roboto"/>
                </a:rPr>
                <a:t> or paired t-test?</a:t>
              </a:r>
              <a:endParaRPr>
                <a:solidFill>
                  <a:srgbClr val="FFFFFF"/>
                </a:solidFill>
                <a:latin typeface="Roboto"/>
                <a:ea typeface="Roboto"/>
                <a:cs typeface="Roboto"/>
                <a:sym typeface="Roboto"/>
              </a:endParaRPr>
            </a:p>
          </p:txBody>
        </p:sp>
        <p:sp>
          <p:nvSpPr>
            <p:cNvPr id="760" name="Google Shape;760;p85"/>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If the groups come from a single population (e.g. measuring before and after an experimental treatment), perform a paired t-test.</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If the groups come from two different populations (e.g. two different species, or people from two separate cities), perform a two-sample t-test (a.k.a. independent t-test).</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If there is one group being compared against a standard value (e.g. comparing the acidity of a liquid to a neutral pH of 7), perform a one-sample t-test.</a:t>
              </a:r>
              <a:endParaRPr sz="1100">
                <a:solidFill>
                  <a:srgbClr val="212529"/>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200">
                <a:latin typeface="Roboto"/>
                <a:ea typeface="Roboto"/>
                <a:cs typeface="Roboto"/>
                <a:sym typeface="Roboto"/>
              </a:endParaRPr>
            </a:p>
          </p:txBody>
        </p:sp>
      </p:grpSp>
      <p:grpSp>
        <p:nvGrpSpPr>
          <p:cNvPr id="761" name="Google Shape;761;p85"/>
          <p:cNvGrpSpPr/>
          <p:nvPr/>
        </p:nvGrpSpPr>
        <p:grpSpPr>
          <a:xfrm>
            <a:off x="4210212" y="565925"/>
            <a:ext cx="4727151" cy="3483050"/>
            <a:chOff x="2944204" y="1189775"/>
            <a:chExt cx="3305700" cy="3483050"/>
          </a:xfrm>
        </p:grpSpPr>
        <p:sp>
          <p:nvSpPr>
            <p:cNvPr id="762" name="Google Shape;762;p85"/>
            <p:cNvSpPr/>
            <p:nvPr/>
          </p:nvSpPr>
          <p:spPr>
            <a:xfrm>
              <a:off x="2944204" y="1189775"/>
              <a:ext cx="3305700" cy="669000"/>
            </a:xfrm>
            <a:prstGeom prst="chevron">
              <a:avLst>
                <a:gd fmla="val 50000" name="adj"/>
              </a:avLst>
            </a:prstGeom>
            <a:solidFill>
              <a:srgbClr val="1D7E7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a:solidFill>
                    <a:schemeClr val="lt1"/>
                  </a:solidFill>
                  <a:latin typeface="Roboto"/>
                  <a:ea typeface="Roboto"/>
                  <a:cs typeface="Roboto"/>
                  <a:sym typeface="Roboto"/>
                </a:rPr>
                <a:t>One-tailed or two-tailed t-test?</a:t>
              </a:r>
              <a:endParaRPr>
                <a:solidFill>
                  <a:schemeClr val="lt1"/>
                </a:solidFill>
                <a:latin typeface="Roboto"/>
                <a:ea typeface="Roboto"/>
                <a:cs typeface="Roboto"/>
                <a:sym typeface="Roboto"/>
              </a:endParaRPr>
            </a:p>
          </p:txBody>
        </p:sp>
        <p:sp>
          <p:nvSpPr>
            <p:cNvPr id="763" name="Google Shape;763;p85"/>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If you only care whether the two populations are different from one another, perform a two-tailed t-test.</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If you want to know whether one population mean is greater than or less than the other, perform a one-tailed t-test.</a:t>
              </a:r>
              <a:endParaRPr sz="1100">
                <a:solidFill>
                  <a:srgbClr val="212529"/>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Performing t-test</a:t>
            </a:r>
            <a:endParaRPr b="0" sz="2000">
              <a:highlight>
                <a:srgbClr val="FFFFFF"/>
              </a:highlight>
              <a:latin typeface="Open Sans"/>
              <a:ea typeface="Open Sans"/>
              <a:cs typeface="Open Sans"/>
              <a:sym typeface="Open Sans"/>
            </a:endParaRPr>
          </a:p>
        </p:txBody>
      </p:sp>
      <p:sp>
        <p:nvSpPr>
          <p:cNvPr id="769" name="Google Shape;769;p86"/>
          <p:cNvSpPr txBox="1"/>
          <p:nvPr/>
        </p:nvSpPr>
        <p:spPr>
          <a:xfrm>
            <a:off x="393125" y="1049800"/>
            <a:ext cx="81171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212529"/>
                </a:solidFill>
                <a:highlight>
                  <a:srgbClr val="FFFFFF"/>
                </a:highlight>
                <a:latin typeface="Open Sans"/>
                <a:ea typeface="Open Sans"/>
                <a:cs typeface="Open Sans"/>
                <a:sym typeface="Open Sans"/>
              </a:rPr>
              <a:t>Excel is a great tool to perform the t-test, this link can be followed to understand and perform the step-by-step process - </a:t>
            </a:r>
            <a:r>
              <a:rPr lang="en-GB" sz="1500" u="sng">
                <a:solidFill>
                  <a:srgbClr val="1155CC"/>
                </a:solidFill>
                <a:highlight>
                  <a:srgbClr val="FFFFFF"/>
                </a:highlight>
                <a:latin typeface="Open Sans"/>
                <a:ea typeface="Open Sans"/>
                <a:cs typeface="Open Sans"/>
                <a:sym typeface="Open Sans"/>
                <a:hlinkClick r:id="rId3">
                  <a:extLst>
                    <a:ext uri="{A12FA001-AC4F-418D-AE19-62706E023703}">
                      <ahyp:hlinkClr val="tx"/>
                    </a:ext>
                  </a:extLst>
                </a:hlinkClick>
              </a:rPr>
              <a:t>https://statisticsbyjim.com/hypothesis-testing/t-tests-excel/</a:t>
            </a:r>
            <a:r>
              <a:rPr lang="en-GB" sz="1500">
                <a:solidFill>
                  <a:srgbClr val="212529"/>
                </a:solidFill>
                <a:highlight>
                  <a:srgbClr val="FFFFFF"/>
                </a:highlight>
                <a:latin typeface="Open Sans"/>
                <a:ea typeface="Open Sans"/>
                <a:cs typeface="Open Sans"/>
                <a:sym typeface="Open Sans"/>
              </a:rPr>
              <a:t>.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highlight>
                  <a:srgbClr val="FFFFFF"/>
                </a:highlight>
                <a:latin typeface="Open Sans"/>
                <a:ea typeface="Open Sans"/>
                <a:cs typeface="Open Sans"/>
                <a:sym typeface="Open Sans"/>
              </a:rPr>
              <a:t>Additionally, you can google search for ‘how to perform t-tests on excel’ and learn from what suits you best.</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8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0" lang="en-GB" sz="2000">
                <a:highlight>
                  <a:srgbClr val="FFFFFF"/>
                </a:highlight>
                <a:latin typeface="Open Sans"/>
                <a:ea typeface="Open Sans"/>
                <a:cs typeface="Open Sans"/>
                <a:sym typeface="Open Sans"/>
              </a:rPr>
              <a:t>Performing t-test</a:t>
            </a:r>
            <a:endParaRPr b="0" sz="2000">
              <a:highlight>
                <a:srgbClr val="FFFFFF"/>
              </a:highlight>
              <a:latin typeface="Open Sans"/>
              <a:ea typeface="Open Sans"/>
              <a:cs typeface="Open Sans"/>
              <a:sym typeface="Open Sans"/>
            </a:endParaRPr>
          </a:p>
        </p:txBody>
      </p:sp>
      <p:sp>
        <p:nvSpPr>
          <p:cNvPr id="775" name="Google Shape;775;p87"/>
          <p:cNvSpPr txBox="1"/>
          <p:nvPr/>
        </p:nvSpPr>
        <p:spPr>
          <a:xfrm>
            <a:off x="393125" y="1049800"/>
            <a:ext cx="5792700" cy="372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212529"/>
                </a:solidFill>
                <a:latin typeface="Open Sans"/>
                <a:ea typeface="Open Sans"/>
                <a:cs typeface="Open Sans"/>
                <a:sym typeface="Open Sans"/>
              </a:rPr>
              <a:t>In this formula</a:t>
            </a:r>
            <a:endParaRPr sz="1500">
              <a:solidFill>
                <a:srgbClr val="212529"/>
              </a:solidFill>
              <a:latin typeface="Open Sans"/>
              <a:ea typeface="Open Sans"/>
              <a:cs typeface="Open Sans"/>
              <a:sym typeface="Open Sans"/>
            </a:endParaRPr>
          </a:p>
          <a:p>
            <a:pPr indent="-323850" lvl="0" marL="457200" rtl="0" algn="l">
              <a:spcBef>
                <a:spcPts val="120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t is the t-value, x1 and x2 are the means of the two groups being compared</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s2 is the pooled standard error of the two groups</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n1 and n2 are the number of observations in each of the groups.</a:t>
            </a:r>
            <a:endParaRPr sz="1500">
              <a:solidFill>
                <a:srgbClr val="212529"/>
              </a:solidFill>
              <a:latin typeface="Open Sans"/>
              <a:ea typeface="Open Sans"/>
              <a:cs typeface="Open Sans"/>
              <a:sym typeface="Open Sans"/>
            </a:endParaRPr>
          </a:p>
          <a:p>
            <a:pPr indent="0" lvl="0" marL="0" rtl="0" algn="l">
              <a:spcBef>
                <a:spcPts val="1200"/>
              </a:spcBef>
              <a:spcAft>
                <a:spcPts val="0"/>
              </a:spcAft>
              <a:buNone/>
            </a:pPr>
            <a:r>
              <a:rPr b="1" lang="en-GB" sz="1500">
                <a:solidFill>
                  <a:srgbClr val="212529"/>
                </a:solidFill>
                <a:latin typeface="Open Sans"/>
                <a:ea typeface="Open Sans"/>
                <a:cs typeface="Open Sans"/>
                <a:sym typeface="Open Sans"/>
              </a:rPr>
              <a:t>Example: t-test Result</a:t>
            </a:r>
            <a:endParaRPr b="1" sz="1500">
              <a:solidFill>
                <a:srgbClr val="212529"/>
              </a:solidFill>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latin typeface="Open Sans"/>
                <a:ea typeface="Open Sans"/>
                <a:cs typeface="Open Sans"/>
                <a:sym typeface="Open Sans"/>
              </a:rPr>
              <a:t>Since you expect a positive correlation between parental income and GPA, you use a one-sample, one-tailed t test. The t test gives you: </a:t>
            </a:r>
            <a:endParaRPr sz="1500">
              <a:solidFill>
                <a:srgbClr val="212529"/>
              </a:solidFill>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latin typeface="Open Sans"/>
                <a:ea typeface="Open Sans"/>
                <a:cs typeface="Open Sans"/>
                <a:sym typeface="Open Sans"/>
              </a:rPr>
              <a:t>t value of 3.08 and a p value of 0.001</a:t>
            </a:r>
            <a:endParaRPr sz="1500">
              <a:solidFill>
                <a:srgbClr val="212529"/>
              </a:solidFill>
              <a:latin typeface="Open Sans"/>
              <a:ea typeface="Open Sans"/>
              <a:cs typeface="Open Sans"/>
              <a:sym typeface="Open Sans"/>
            </a:endParaRPr>
          </a:p>
          <a:p>
            <a:pPr indent="0" lvl="0" marL="0" rtl="0" algn="l">
              <a:spcBef>
                <a:spcPts val="1200"/>
              </a:spcBef>
              <a:spcAft>
                <a:spcPts val="1200"/>
              </a:spcAft>
              <a:buNone/>
            </a:pPr>
            <a:r>
              <a:t/>
            </a:r>
            <a:endParaRPr sz="1500">
              <a:solidFill>
                <a:srgbClr val="212529"/>
              </a:solidFill>
              <a:latin typeface="Open Sans"/>
              <a:ea typeface="Open Sans"/>
              <a:cs typeface="Open Sans"/>
              <a:sym typeface="Open Sans"/>
            </a:endParaRPr>
          </a:p>
        </p:txBody>
      </p:sp>
      <p:pic>
        <p:nvPicPr>
          <p:cNvPr id="776" name="Google Shape;776;p87"/>
          <p:cNvPicPr preferRelativeResize="0"/>
          <p:nvPr/>
        </p:nvPicPr>
        <p:blipFill>
          <a:blip r:embed="rId3">
            <a:alphaModFix/>
          </a:blip>
          <a:stretch>
            <a:fillRect/>
          </a:stretch>
        </p:blipFill>
        <p:spPr>
          <a:xfrm>
            <a:off x="6185825" y="2076888"/>
            <a:ext cx="2398525" cy="8240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23850" lvl="0" marL="457200" rtl="0" algn="l">
              <a:lnSpc>
                <a:spcPct val="100000"/>
              </a:lnSpc>
              <a:spcBef>
                <a:spcPts val="0"/>
              </a:spcBef>
              <a:spcAft>
                <a:spcPts val="0"/>
              </a:spcAft>
              <a:buClr>
                <a:srgbClr val="212529"/>
              </a:buClr>
              <a:buSzPts val="1500"/>
              <a:buChar char="-"/>
            </a:pPr>
            <a:r>
              <a:rPr lang="en-GB" sz="1500">
                <a:solidFill>
                  <a:srgbClr val="212529"/>
                </a:solidFill>
              </a:rPr>
              <a:t>A larger t-value shows that the difference between group means is greater than the pooled standard error, indicating a more significant difference between the groups.</a:t>
            </a:r>
            <a:endParaRPr b="1"/>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2000">
                <a:highlight>
                  <a:srgbClr val="FFFFFF"/>
                </a:highlight>
                <a:latin typeface="Open Sans"/>
                <a:ea typeface="Open Sans"/>
                <a:cs typeface="Open Sans"/>
                <a:sym typeface="Open Sans"/>
              </a:rPr>
              <a:t>STEP 5: </a:t>
            </a:r>
            <a:r>
              <a:rPr b="0" lang="en-GB" sz="2000">
                <a:highlight>
                  <a:srgbClr val="FFFFFF"/>
                </a:highlight>
                <a:latin typeface="Open Sans"/>
                <a:ea typeface="Open Sans"/>
                <a:cs typeface="Open Sans"/>
                <a:sym typeface="Open Sans"/>
              </a:rPr>
              <a:t> Interpret your results</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0"/>
              </a:spcAft>
              <a:buNone/>
            </a:pPr>
            <a:r>
              <a:t/>
            </a:r>
            <a:endParaRPr b="0" sz="2000">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b="0" sz="2000">
              <a:highlight>
                <a:srgbClr val="FFFFFF"/>
              </a:highlight>
              <a:latin typeface="Open Sans"/>
              <a:ea typeface="Open Sans"/>
              <a:cs typeface="Open Sans"/>
              <a:sym typeface="Open Sans"/>
            </a:endParaRPr>
          </a:p>
        </p:txBody>
      </p:sp>
      <p:sp>
        <p:nvSpPr>
          <p:cNvPr id="787" name="Google Shape;787;p89"/>
          <p:cNvSpPr txBox="1"/>
          <p:nvPr/>
        </p:nvSpPr>
        <p:spPr>
          <a:xfrm>
            <a:off x="393125" y="1049800"/>
            <a:ext cx="8117100" cy="2737200"/>
          </a:xfrm>
          <a:prstGeom prst="rect">
            <a:avLst/>
          </a:prstGeom>
          <a:noFill/>
          <a:ln>
            <a:noFill/>
          </a:ln>
        </p:spPr>
        <p:txBody>
          <a:bodyPr anchorCtr="0" anchor="t" bIns="91425" lIns="91425" spcFirstLastPara="1" rIns="91425" wrap="square" tIns="91425">
            <a:spAutoFit/>
          </a:bodyPr>
          <a:lstStyle/>
          <a:p>
            <a:pPr indent="0" lvl="0" marL="0" rtl="0" algn="l">
              <a:spcBef>
                <a:spcPts val="1300"/>
              </a:spcBef>
              <a:spcAft>
                <a:spcPts val="0"/>
              </a:spcAft>
              <a:buNone/>
            </a:pPr>
            <a:r>
              <a:rPr b="1" lang="en-GB" sz="1500">
                <a:solidFill>
                  <a:srgbClr val="212529"/>
                </a:solidFill>
                <a:highlight>
                  <a:srgbClr val="FFFFFF"/>
                </a:highlight>
                <a:latin typeface="Open Sans"/>
                <a:ea typeface="Open Sans"/>
                <a:cs typeface="Open Sans"/>
                <a:sym typeface="Open Sans"/>
              </a:rPr>
              <a:t>Statistical significance - </a:t>
            </a:r>
            <a:r>
              <a:rPr lang="en-GB" sz="1500">
                <a:solidFill>
                  <a:srgbClr val="212529"/>
                </a:solidFill>
                <a:latin typeface="Open Sans"/>
                <a:ea typeface="Open Sans"/>
                <a:cs typeface="Open Sans"/>
                <a:sym typeface="Open Sans"/>
              </a:rPr>
              <a:t>The significance level, or alpha (α), is a value that the researcher sets in advance as the threshold for statistical significance. In a hypothesis test, the </a:t>
            </a:r>
            <a:r>
              <a:rPr i="1" lang="en-GB" sz="1500">
                <a:solidFill>
                  <a:srgbClr val="212529"/>
                </a:solidFill>
                <a:latin typeface="Open Sans"/>
                <a:ea typeface="Open Sans"/>
                <a:cs typeface="Open Sans"/>
                <a:sym typeface="Open Sans"/>
              </a:rPr>
              <a:t>p</a:t>
            </a:r>
            <a:r>
              <a:rPr lang="en-GB" sz="1500">
                <a:solidFill>
                  <a:srgbClr val="212529"/>
                </a:solidFill>
                <a:latin typeface="Open Sans"/>
                <a:ea typeface="Open Sans"/>
                <a:cs typeface="Open Sans"/>
                <a:sym typeface="Open Sans"/>
              </a:rPr>
              <a:t> value is compared to the significance level to decide whether to reject the null hypothesis.</a:t>
            </a:r>
            <a:endParaRPr sz="1500">
              <a:solidFill>
                <a:srgbClr val="212529"/>
              </a:solidFill>
              <a:latin typeface="Open Sans"/>
              <a:ea typeface="Open Sans"/>
              <a:cs typeface="Open Sans"/>
              <a:sym typeface="Open Sans"/>
            </a:endParaRPr>
          </a:p>
          <a:p>
            <a:pPr indent="-323850" lvl="0" marL="457200" rtl="0" algn="l">
              <a:spcBef>
                <a:spcPts val="70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If the</a:t>
            </a:r>
            <a:r>
              <a:rPr i="1" lang="en-GB" sz="1500">
                <a:solidFill>
                  <a:srgbClr val="212529"/>
                </a:solidFill>
                <a:latin typeface="Open Sans"/>
                <a:ea typeface="Open Sans"/>
                <a:cs typeface="Open Sans"/>
                <a:sym typeface="Open Sans"/>
              </a:rPr>
              <a:t> p</a:t>
            </a:r>
            <a:r>
              <a:rPr lang="en-GB" sz="1500">
                <a:solidFill>
                  <a:srgbClr val="212529"/>
                </a:solidFill>
                <a:latin typeface="Open Sans"/>
                <a:ea typeface="Open Sans"/>
                <a:cs typeface="Open Sans"/>
                <a:sym typeface="Open Sans"/>
              </a:rPr>
              <a:t> value is higher than the significance level, the null hypothesis is not rejected, and the results are not statistically significant.</a:t>
            </a:r>
            <a:endParaRPr sz="1500">
              <a:solidFill>
                <a:srgbClr val="212529"/>
              </a:solidFill>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latin typeface="Open Sans"/>
                <a:ea typeface="Open Sans"/>
                <a:cs typeface="Open Sans"/>
                <a:sym typeface="Open Sans"/>
              </a:rPr>
              <a:t>If the </a:t>
            </a:r>
            <a:r>
              <a:rPr i="1" lang="en-GB" sz="1500">
                <a:solidFill>
                  <a:srgbClr val="212529"/>
                </a:solidFill>
                <a:latin typeface="Open Sans"/>
                <a:ea typeface="Open Sans"/>
                <a:cs typeface="Open Sans"/>
                <a:sym typeface="Open Sans"/>
              </a:rPr>
              <a:t>p</a:t>
            </a:r>
            <a:r>
              <a:rPr lang="en-GB" sz="1500">
                <a:solidFill>
                  <a:srgbClr val="212529"/>
                </a:solidFill>
                <a:latin typeface="Open Sans"/>
                <a:ea typeface="Open Sans"/>
                <a:cs typeface="Open Sans"/>
                <a:sym typeface="Open Sans"/>
              </a:rPr>
              <a:t> value is lower than the significance level, the results are interpreted as rejecting the null hypothesis and reported as statistically significant.</a:t>
            </a:r>
            <a:endParaRPr sz="1500">
              <a:solidFill>
                <a:srgbClr val="212529"/>
              </a:solidFill>
              <a:latin typeface="Open Sans"/>
              <a:ea typeface="Open Sans"/>
              <a:cs typeface="Open Sans"/>
              <a:sym typeface="Open Sans"/>
            </a:endParaRPr>
          </a:p>
          <a:p>
            <a:pPr indent="0" lvl="0" marL="0" rtl="0" algn="l">
              <a:spcBef>
                <a:spcPts val="1200"/>
              </a:spcBef>
              <a:spcAft>
                <a:spcPts val="1200"/>
              </a:spcAft>
              <a:buNone/>
            </a:pPr>
            <a:r>
              <a:rPr lang="en-GB" sz="1500">
                <a:solidFill>
                  <a:srgbClr val="212529"/>
                </a:solidFill>
                <a:latin typeface="Open Sans"/>
                <a:ea typeface="Open Sans"/>
                <a:cs typeface="Open Sans"/>
                <a:sym typeface="Open Sans"/>
              </a:rPr>
              <a:t>Usually, the significance level is set to 0.05 or 5%. That means your results must have a 5% or lower chance of occurring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90"/>
          <p:cNvSpPr txBox="1"/>
          <p:nvPr/>
        </p:nvSpPr>
        <p:spPr>
          <a:xfrm>
            <a:off x="393125" y="1049800"/>
            <a:ext cx="81171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212529"/>
                </a:solidFill>
                <a:latin typeface="Open Sans"/>
                <a:ea typeface="Open Sans"/>
                <a:cs typeface="Open Sans"/>
                <a:sym typeface="Open Sans"/>
              </a:rPr>
              <a:t>Note: Statistically significant results are considered unlikely to have arisen solely due to chance. There is only a very low chance of such a result occurring if the null hypothesis is true in the population.</a:t>
            </a:r>
            <a:endParaRPr b="1" sz="1500">
              <a:solidFill>
                <a:srgbClr val="212529"/>
              </a:solidFill>
              <a:latin typeface="Open Sans"/>
              <a:ea typeface="Open Sans"/>
              <a:cs typeface="Open Sans"/>
              <a:sym typeface="Open Sans"/>
            </a:endParaRPr>
          </a:p>
          <a:p>
            <a:pPr indent="0" lvl="0" marL="0" rtl="0" algn="l">
              <a:spcBef>
                <a:spcPts val="1200"/>
              </a:spcBef>
              <a:spcAft>
                <a:spcPts val="0"/>
              </a:spcAft>
              <a:buNone/>
            </a:pPr>
            <a:r>
              <a:rPr b="1" lang="en-GB" sz="1500">
                <a:solidFill>
                  <a:srgbClr val="212529"/>
                </a:solidFill>
                <a:latin typeface="Open Sans"/>
                <a:ea typeface="Open Sans"/>
                <a:cs typeface="Open Sans"/>
                <a:sym typeface="Open Sans"/>
              </a:rPr>
              <a:t>Example: Result Interpretations</a:t>
            </a:r>
            <a:endParaRPr b="1" sz="1500">
              <a:solidFill>
                <a:srgbClr val="212529"/>
              </a:solidFill>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latin typeface="Open Sans"/>
                <a:ea typeface="Open Sans"/>
                <a:cs typeface="Open Sans"/>
                <a:sym typeface="Open Sans"/>
              </a:rPr>
              <a:t>You compare your p value of 0.001 to your significance threshold of 0.05. With a p value under this threshold, you can reject the null hypothesis. This indicates a statistically significant correlation between parental income and GPA in college students.</a:t>
            </a:r>
            <a:endParaRPr sz="1500">
              <a:solidFill>
                <a:srgbClr val="212529"/>
              </a:solidFill>
              <a:latin typeface="Open Sans"/>
              <a:ea typeface="Open Sans"/>
              <a:cs typeface="Open Sans"/>
              <a:sym typeface="Open Sans"/>
            </a:endParaRPr>
          </a:p>
          <a:p>
            <a:pPr indent="0" lvl="0" marL="0" rtl="0" algn="l">
              <a:spcBef>
                <a:spcPts val="1200"/>
              </a:spcBef>
              <a:spcAft>
                <a:spcPts val="0"/>
              </a:spcAft>
              <a:buNone/>
            </a:pPr>
            <a:r>
              <a:rPr lang="en-GB" sz="1500">
                <a:solidFill>
                  <a:srgbClr val="212529"/>
                </a:solidFill>
                <a:latin typeface="Open Sans"/>
                <a:ea typeface="Open Sans"/>
                <a:cs typeface="Open Sans"/>
                <a:sym typeface="Open Sans"/>
              </a:rPr>
              <a:t>Note that correlation doesn’t always mean causation, because there are often many underlying factors contributing to a complex variable like GPA. Even if one variable is related to another, this may be because of a third variable influencing both of them, or indirect links between the two variables.</a:t>
            </a:r>
            <a:endParaRPr sz="1500">
              <a:solidFill>
                <a:srgbClr val="212529"/>
              </a:solidFill>
              <a:latin typeface="Open Sans"/>
              <a:ea typeface="Open Sans"/>
              <a:cs typeface="Open Sans"/>
              <a:sym typeface="Open Sans"/>
            </a:endParaRPr>
          </a:p>
          <a:p>
            <a:pPr indent="0" lvl="0" marL="0" rtl="0" algn="l">
              <a:spcBef>
                <a:spcPts val="1200"/>
              </a:spcBef>
              <a:spcAft>
                <a:spcPts val="1200"/>
              </a:spcAft>
              <a:buNone/>
            </a:pPr>
            <a:r>
              <a:t/>
            </a:r>
            <a:endParaRPr sz="1500">
              <a:solidFill>
                <a:srgbClr val="212529"/>
              </a:solidFill>
              <a:latin typeface="Open Sans"/>
              <a:ea typeface="Open Sans"/>
              <a:cs typeface="Open Sans"/>
              <a:sym typeface="Open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91"/>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Thematic Analysis</a:t>
            </a:r>
            <a:endParaRPr b="0">
              <a:solidFill>
                <a:srgbClr val="1155CC"/>
              </a:solidFill>
            </a:endParaRPr>
          </a:p>
        </p:txBody>
      </p:sp>
      <p:sp>
        <p:nvSpPr>
          <p:cNvPr id="798" name="Google Shape;798;p91"/>
          <p:cNvSpPr txBox="1"/>
          <p:nvPr/>
        </p:nvSpPr>
        <p:spPr>
          <a:xfrm>
            <a:off x="389550" y="1333150"/>
            <a:ext cx="8364900" cy="3232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Open Sans"/>
              <a:buChar char="-"/>
            </a:pPr>
            <a:r>
              <a:rPr lang="en-GB" sz="1500">
                <a:solidFill>
                  <a:srgbClr val="212529"/>
                </a:solidFill>
                <a:highlight>
                  <a:srgbClr val="FFFFFF"/>
                </a:highlight>
                <a:latin typeface="Open Sans"/>
                <a:ea typeface="Open Sans"/>
                <a:cs typeface="Open Sans"/>
                <a:sym typeface="Open Sans"/>
              </a:rPr>
              <a:t>Find about people’s views, opinions, knowledge, experiences or values</a:t>
            </a:r>
            <a:r>
              <a:rPr lang="en-GB" sz="1500">
                <a:solidFill>
                  <a:srgbClr val="0D405F"/>
                </a:solidFill>
                <a:highlight>
                  <a:srgbClr val="FFFFFF"/>
                </a:highlight>
                <a:latin typeface="Open Sans"/>
                <a:ea typeface="Open Sans"/>
                <a:cs typeface="Open Sans"/>
                <a:sym typeface="Open Sans"/>
              </a:rPr>
              <a:t> </a:t>
            </a:r>
            <a:r>
              <a:rPr lang="en-GB" sz="1500">
                <a:solidFill>
                  <a:srgbClr val="212529"/>
                </a:solidFill>
                <a:highlight>
                  <a:srgbClr val="FFFFFF"/>
                </a:highlight>
                <a:latin typeface="Open Sans"/>
                <a:ea typeface="Open Sans"/>
                <a:cs typeface="Open Sans"/>
                <a:sym typeface="Open Sans"/>
              </a:rPr>
              <a:t>by analyzing qualitative data.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GB" sz="1500">
                <a:solidFill>
                  <a:srgbClr val="212529"/>
                </a:solidFill>
                <a:highlight>
                  <a:srgbClr val="FFFFFF"/>
                </a:highlight>
                <a:latin typeface="Open Sans"/>
                <a:ea typeface="Open Sans"/>
                <a:cs typeface="Open Sans"/>
                <a:sym typeface="Open Sans"/>
              </a:rPr>
              <a:t>Applied to a set of texts from surveys, interviews or focus groups.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GB" sz="1500">
                <a:solidFill>
                  <a:srgbClr val="212529"/>
                </a:solidFill>
                <a:highlight>
                  <a:srgbClr val="FFFFFF"/>
                </a:highlight>
                <a:latin typeface="Open Sans"/>
                <a:ea typeface="Open Sans"/>
                <a:cs typeface="Open Sans"/>
                <a:sym typeface="Open Sans"/>
              </a:rPr>
              <a:t>Examined the data to identify common themes – topics, ideas and patterns that come up repeatedly.</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It is </a:t>
            </a:r>
            <a:r>
              <a:rPr lang="en-GB" sz="1500">
                <a:solidFill>
                  <a:srgbClr val="212529"/>
                </a:solidFill>
                <a:highlight>
                  <a:srgbClr val="FFFFFF"/>
                </a:highlight>
                <a:latin typeface="Open Sans"/>
                <a:ea typeface="Open Sans"/>
                <a:cs typeface="Open Sans"/>
                <a:sym typeface="Open Sans"/>
              </a:rPr>
              <a:t>subjective</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Relies on the researcher’s judgement and choice</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rPr lang="en-GB" sz="1200">
                <a:solidFill>
                  <a:srgbClr val="212529"/>
                </a:solidFill>
                <a:highlight>
                  <a:srgbClr val="FFFFFF"/>
                </a:highlight>
                <a:latin typeface="Open Sans"/>
                <a:ea typeface="Open Sans"/>
                <a:cs typeface="Open Sans"/>
                <a:sym typeface="Open Sans"/>
              </a:rPr>
              <a:t>Some types of research questions you can use thematic analysis to answer:</a:t>
            </a:r>
            <a:endParaRPr sz="1200">
              <a:solidFill>
                <a:srgbClr val="212529"/>
              </a:solidFill>
              <a:highlight>
                <a:srgbClr val="FFFFFF"/>
              </a:highlight>
              <a:latin typeface="Open Sans"/>
              <a:ea typeface="Open Sans"/>
              <a:cs typeface="Open Sans"/>
              <a:sym typeface="Open Sans"/>
            </a:endParaRPr>
          </a:p>
          <a:p>
            <a:pPr indent="-304800" lvl="0" marL="457200" rtl="0" algn="l">
              <a:spcBef>
                <a:spcPts val="120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How do patients perceive doctors in a government hospital?</a:t>
            </a:r>
            <a:endParaRPr sz="1200">
              <a:solidFill>
                <a:srgbClr val="212529"/>
              </a:solidFill>
              <a:highlight>
                <a:srgbClr val="FFFFFF"/>
              </a:highlight>
              <a:latin typeface="Open Sans"/>
              <a:ea typeface="Open Sans"/>
              <a:cs typeface="Open Sans"/>
              <a:sym typeface="Open Sans"/>
            </a:endParaRPr>
          </a:p>
          <a:p>
            <a:pPr indent="-304800" lvl="0" marL="457200" rtl="0" algn="l">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What are young women’s experiences about inequality in their daily life?</a:t>
            </a:r>
            <a:endParaRPr sz="1200">
              <a:solidFill>
                <a:srgbClr val="212529"/>
              </a:solidFill>
              <a:highlight>
                <a:srgbClr val="FFFFFF"/>
              </a:highlight>
              <a:latin typeface="Open Sans"/>
              <a:ea typeface="Open Sans"/>
              <a:cs typeface="Open Sans"/>
              <a:sym typeface="Open Sans"/>
            </a:endParaRPr>
          </a:p>
          <a:p>
            <a:pPr indent="-304800" lvl="0" marL="457200" rtl="0" algn="l">
              <a:spcBef>
                <a:spcPts val="0"/>
              </a:spcBef>
              <a:spcAft>
                <a:spcPts val="0"/>
              </a:spcAft>
              <a:buClr>
                <a:srgbClr val="212529"/>
              </a:buClr>
              <a:buSzPts val="1200"/>
              <a:buFont typeface="Open Sans"/>
              <a:buChar char="●"/>
            </a:pPr>
            <a:r>
              <a:rPr lang="en-GB" sz="1200">
                <a:solidFill>
                  <a:srgbClr val="212529"/>
                </a:solidFill>
                <a:highlight>
                  <a:srgbClr val="FFFFFF"/>
                </a:highlight>
                <a:latin typeface="Open Sans"/>
                <a:ea typeface="Open Sans"/>
                <a:cs typeface="Open Sans"/>
                <a:sym typeface="Open Sans"/>
              </a:rPr>
              <a:t>How is the support system for financial assistance from banks?</a:t>
            </a:r>
            <a:endParaRPr sz="12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Recap</a:t>
            </a:r>
            <a:r>
              <a:rPr lang="en-GB"/>
              <a:t> </a:t>
            </a:r>
            <a:r>
              <a:rPr b="0" lang="en-GB" sz="2700">
                <a:solidFill>
                  <a:srgbClr val="1155CC"/>
                </a:solidFill>
              </a:rPr>
              <a:t>(Respond through the chart paper) </a:t>
            </a:r>
            <a:endParaRPr b="0" sz="2700">
              <a:solidFill>
                <a:srgbClr val="1155CC"/>
              </a:solidFill>
            </a:endParaRPr>
          </a:p>
          <a:p>
            <a:pPr indent="0" lvl="0" marL="0" rtl="0" algn="l">
              <a:spcBef>
                <a:spcPts val="0"/>
              </a:spcBef>
              <a:spcAft>
                <a:spcPts val="0"/>
              </a:spcAft>
              <a:buNone/>
            </a:pPr>
            <a:r>
              <a:t/>
            </a:r>
            <a:endParaRPr/>
          </a:p>
        </p:txBody>
      </p:sp>
      <p:sp>
        <p:nvSpPr>
          <p:cNvPr id="117" name="Google Shape;117;p20"/>
          <p:cNvSpPr txBox="1"/>
          <p:nvPr>
            <p:ph idx="1" type="body"/>
          </p:nvPr>
        </p:nvSpPr>
        <p:spPr>
          <a:xfrm>
            <a:off x="311700" y="1266325"/>
            <a:ext cx="8520600" cy="948900"/>
          </a:xfrm>
          <a:prstGeom prst="rect">
            <a:avLst/>
          </a:prstGeom>
        </p:spPr>
        <p:txBody>
          <a:bodyPr anchorCtr="0" anchor="t" bIns="91425" lIns="91425" spcFirstLastPara="1" rIns="91425" wrap="square" tIns="91425">
            <a:normAutofit lnSpcReduction="10000"/>
          </a:bodyPr>
          <a:lstStyle/>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1 thing you remember about Day 3 and Day 4 </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Write on a post-it each </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Stick it on the respective chart papers</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5 mins </a:t>
            </a:r>
            <a:endParaRPr sz="1100">
              <a:solidFill>
                <a:srgbClr val="000000"/>
              </a:solidFill>
              <a:latin typeface="Helvetica Neue"/>
              <a:ea typeface="Helvetica Neue"/>
              <a:cs typeface="Helvetica Neue"/>
              <a:sym typeface="Helvetica Neue"/>
            </a:endParaRPr>
          </a:p>
        </p:txBody>
      </p:sp>
      <p:pic>
        <p:nvPicPr>
          <p:cNvPr id="118" name="Google Shape;118;p20"/>
          <p:cNvPicPr preferRelativeResize="0"/>
          <p:nvPr/>
        </p:nvPicPr>
        <p:blipFill>
          <a:blip r:embed="rId3">
            <a:alphaModFix/>
          </a:blip>
          <a:stretch>
            <a:fillRect/>
          </a:stretch>
        </p:blipFill>
        <p:spPr>
          <a:xfrm>
            <a:off x="7014424" y="2801050"/>
            <a:ext cx="1906977" cy="2043050"/>
          </a:xfrm>
          <a:prstGeom prst="rect">
            <a:avLst/>
          </a:prstGeom>
          <a:noFill/>
          <a:ln>
            <a:noFill/>
          </a:ln>
        </p:spPr>
      </p:pic>
      <p:pic>
        <p:nvPicPr>
          <p:cNvPr id="119" name="Google Shape;119;p20"/>
          <p:cNvPicPr preferRelativeResize="0"/>
          <p:nvPr/>
        </p:nvPicPr>
        <p:blipFill>
          <a:blip r:embed="rId3">
            <a:alphaModFix/>
          </a:blip>
          <a:stretch>
            <a:fillRect/>
          </a:stretch>
        </p:blipFill>
        <p:spPr>
          <a:xfrm>
            <a:off x="5016151" y="2801050"/>
            <a:ext cx="1906977" cy="2043050"/>
          </a:xfrm>
          <a:prstGeom prst="rect">
            <a:avLst/>
          </a:prstGeom>
          <a:noFill/>
          <a:ln>
            <a:noFill/>
          </a:ln>
        </p:spPr>
      </p:pic>
      <p:sp>
        <p:nvSpPr>
          <p:cNvPr id="120" name="Google Shape;120;p20"/>
          <p:cNvSpPr txBox="1"/>
          <p:nvPr/>
        </p:nvSpPr>
        <p:spPr>
          <a:xfrm>
            <a:off x="5553538" y="2420900"/>
            <a:ext cx="832200" cy="354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1100">
                <a:latin typeface="Helvetica Neue"/>
                <a:ea typeface="Helvetica Neue"/>
                <a:cs typeface="Helvetica Neue"/>
                <a:sym typeface="Helvetica Neue"/>
              </a:rPr>
              <a:t>Day 3 </a:t>
            </a:r>
            <a:endParaRPr b="1"/>
          </a:p>
        </p:txBody>
      </p:sp>
      <p:sp>
        <p:nvSpPr>
          <p:cNvPr id="121" name="Google Shape;121;p20"/>
          <p:cNvSpPr txBox="1"/>
          <p:nvPr/>
        </p:nvSpPr>
        <p:spPr>
          <a:xfrm>
            <a:off x="7551800" y="2420900"/>
            <a:ext cx="832200" cy="354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1100">
                <a:latin typeface="Helvetica Neue"/>
                <a:ea typeface="Helvetica Neue"/>
                <a:cs typeface="Helvetica Neue"/>
                <a:sym typeface="Helvetica Neue"/>
              </a:rPr>
              <a:t>Day 4 </a:t>
            </a:r>
            <a:endParaRPr b="1"/>
          </a:p>
        </p:txBody>
      </p:sp>
      <p:pic>
        <p:nvPicPr>
          <p:cNvPr id="122" name="Google Shape;122;p20"/>
          <p:cNvPicPr preferRelativeResize="0"/>
          <p:nvPr/>
        </p:nvPicPr>
        <p:blipFill>
          <a:blip r:embed="rId4">
            <a:alphaModFix/>
          </a:blip>
          <a:stretch>
            <a:fillRect/>
          </a:stretch>
        </p:blipFill>
        <p:spPr>
          <a:xfrm>
            <a:off x="5310200" y="3922600"/>
            <a:ext cx="425575" cy="482700"/>
          </a:xfrm>
          <a:prstGeom prst="rect">
            <a:avLst/>
          </a:prstGeom>
          <a:noFill/>
          <a:ln>
            <a:noFill/>
          </a:ln>
        </p:spPr>
      </p:pic>
      <p:pic>
        <p:nvPicPr>
          <p:cNvPr id="123" name="Google Shape;123;p20"/>
          <p:cNvPicPr preferRelativeResize="0"/>
          <p:nvPr/>
        </p:nvPicPr>
        <p:blipFill>
          <a:blip r:embed="rId4">
            <a:alphaModFix/>
          </a:blip>
          <a:stretch>
            <a:fillRect/>
          </a:stretch>
        </p:blipFill>
        <p:spPr>
          <a:xfrm>
            <a:off x="6026950" y="3539225"/>
            <a:ext cx="425575" cy="482700"/>
          </a:xfrm>
          <a:prstGeom prst="rect">
            <a:avLst/>
          </a:prstGeom>
          <a:noFill/>
          <a:ln>
            <a:noFill/>
          </a:ln>
        </p:spPr>
      </p:pic>
      <p:pic>
        <p:nvPicPr>
          <p:cNvPr id="124" name="Google Shape;124;p20"/>
          <p:cNvPicPr preferRelativeResize="0"/>
          <p:nvPr/>
        </p:nvPicPr>
        <p:blipFill>
          <a:blip r:embed="rId4">
            <a:alphaModFix/>
          </a:blip>
          <a:stretch>
            <a:fillRect/>
          </a:stretch>
        </p:blipFill>
        <p:spPr>
          <a:xfrm>
            <a:off x="5872175" y="4043375"/>
            <a:ext cx="425575" cy="482700"/>
          </a:xfrm>
          <a:prstGeom prst="rect">
            <a:avLst/>
          </a:prstGeom>
          <a:noFill/>
          <a:ln>
            <a:noFill/>
          </a:ln>
        </p:spPr>
      </p:pic>
      <p:pic>
        <p:nvPicPr>
          <p:cNvPr id="125" name="Google Shape;125;p20"/>
          <p:cNvPicPr preferRelativeResize="0"/>
          <p:nvPr/>
        </p:nvPicPr>
        <p:blipFill>
          <a:blip r:embed="rId4">
            <a:alphaModFix/>
          </a:blip>
          <a:stretch>
            <a:fillRect/>
          </a:stretch>
        </p:blipFill>
        <p:spPr>
          <a:xfrm>
            <a:off x="7360450" y="3502850"/>
            <a:ext cx="425575" cy="482700"/>
          </a:xfrm>
          <a:prstGeom prst="rect">
            <a:avLst/>
          </a:prstGeom>
          <a:noFill/>
          <a:ln>
            <a:noFill/>
          </a:ln>
        </p:spPr>
      </p:pic>
      <p:pic>
        <p:nvPicPr>
          <p:cNvPr id="126" name="Google Shape;126;p20"/>
          <p:cNvPicPr preferRelativeResize="0"/>
          <p:nvPr/>
        </p:nvPicPr>
        <p:blipFill>
          <a:blip r:embed="rId4">
            <a:alphaModFix/>
          </a:blip>
          <a:stretch>
            <a:fillRect/>
          </a:stretch>
        </p:blipFill>
        <p:spPr>
          <a:xfrm>
            <a:off x="8223350" y="3581225"/>
            <a:ext cx="425575" cy="482700"/>
          </a:xfrm>
          <a:prstGeom prst="rect">
            <a:avLst/>
          </a:prstGeom>
          <a:noFill/>
          <a:ln>
            <a:noFill/>
          </a:ln>
        </p:spPr>
      </p:pic>
      <p:pic>
        <p:nvPicPr>
          <p:cNvPr id="127" name="Google Shape;127;p20"/>
          <p:cNvPicPr preferRelativeResize="0"/>
          <p:nvPr/>
        </p:nvPicPr>
        <p:blipFill>
          <a:blip r:embed="rId4">
            <a:alphaModFix/>
          </a:blip>
          <a:stretch>
            <a:fillRect/>
          </a:stretch>
        </p:blipFill>
        <p:spPr>
          <a:xfrm>
            <a:off x="7755113" y="3890775"/>
            <a:ext cx="425575" cy="4827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2"/>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Two types of approaches for t</a:t>
            </a:r>
            <a:r>
              <a:rPr lang="en-GB"/>
              <a:t>hematic Analysis</a:t>
            </a:r>
            <a:endParaRPr b="0">
              <a:solidFill>
                <a:srgbClr val="1155CC"/>
              </a:solidFill>
            </a:endParaRPr>
          </a:p>
        </p:txBody>
      </p:sp>
      <p:sp>
        <p:nvSpPr>
          <p:cNvPr id="804" name="Google Shape;804;p92"/>
          <p:cNvSpPr txBox="1"/>
          <p:nvPr/>
        </p:nvSpPr>
        <p:spPr>
          <a:xfrm>
            <a:off x="389550" y="1333150"/>
            <a:ext cx="4488600" cy="12621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AutoNum type="arabicPeriod"/>
            </a:pPr>
            <a:r>
              <a:rPr b="1" lang="en-GB" sz="1500">
                <a:solidFill>
                  <a:srgbClr val="212529"/>
                </a:solidFill>
                <a:highlight>
                  <a:srgbClr val="FFFFFF"/>
                </a:highlight>
                <a:latin typeface="Open Sans"/>
                <a:ea typeface="Open Sans"/>
                <a:cs typeface="Open Sans"/>
                <a:sym typeface="Open Sans"/>
              </a:rPr>
              <a:t>Inductive Approac</a:t>
            </a:r>
            <a:r>
              <a:rPr b="1" lang="en-GB" sz="1500">
                <a:solidFill>
                  <a:srgbClr val="212529"/>
                </a:solidFill>
                <a:highlight>
                  <a:srgbClr val="FFFFFF"/>
                </a:highlight>
                <a:latin typeface="Open Sans"/>
                <a:ea typeface="Open Sans"/>
                <a:cs typeface="Open Sans"/>
                <a:sym typeface="Open Sans"/>
              </a:rPr>
              <a:t>h</a:t>
            </a:r>
            <a:endParaRPr b="1" sz="1500">
              <a:solidFill>
                <a:srgbClr val="212529"/>
              </a:solidFill>
              <a:highlight>
                <a:srgbClr val="FFFFFF"/>
              </a:highlight>
              <a:latin typeface="Open Sans"/>
              <a:ea typeface="Open Sans"/>
              <a:cs typeface="Open Sans"/>
              <a:sym typeface="Open Sans"/>
            </a:endParaRPr>
          </a:p>
          <a:p>
            <a:pPr indent="-298450" lvl="0" marL="457200" rtl="0" algn="l">
              <a:spcBef>
                <a:spcPts val="0"/>
              </a:spcBef>
              <a:spcAft>
                <a:spcPts val="0"/>
              </a:spcAft>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Method of drawing conclusions by going from the specific to the general or bottom-up reasoning</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Logical approach to making inferences, or conclusions</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SzPts val="1100"/>
              <a:buFont typeface="Helvetica Neue"/>
              <a:buChar char="-"/>
            </a:pPr>
            <a:r>
              <a:rPr lang="en-GB" sz="1100">
                <a:solidFill>
                  <a:srgbClr val="212529"/>
                </a:solidFill>
                <a:highlight>
                  <a:srgbClr val="FFFFFF"/>
                </a:highlight>
                <a:latin typeface="Helvetica Neue"/>
                <a:ea typeface="Helvetica Neue"/>
                <a:cs typeface="Helvetica Neue"/>
                <a:sym typeface="Helvetica Neue"/>
              </a:rPr>
              <a:t>People often use inductive reasoning informally in everyday situations.</a:t>
            </a:r>
            <a:endParaRPr b="1" sz="1500">
              <a:solidFill>
                <a:srgbClr val="212529"/>
              </a:solidFill>
              <a:highlight>
                <a:srgbClr val="FFFFFF"/>
              </a:highlight>
              <a:latin typeface="Open Sans"/>
              <a:ea typeface="Open Sans"/>
              <a:cs typeface="Open Sans"/>
              <a:sym typeface="Open Sans"/>
            </a:endParaRPr>
          </a:p>
        </p:txBody>
      </p:sp>
      <p:pic>
        <p:nvPicPr>
          <p:cNvPr id="805" name="Google Shape;805;p92"/>
          <p:cNvPicPr preferRelativeResize="0"/>
          <p:nvPr/>
        </p:nvPicPr>
        <p:blipFill>
          <a:blip r:embed="rId3">
            <a:alphaModFix/>
          </a:blip>
          <a:stretch>
            <a:fillRect/>
          </a:stretch>
        </p:blipFill>
        <p:spPr>
          <a:xfrm>
            <a:off x="5126050" y="2136450"/>
            <a:ext cx="3400425" cy="1905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93"/>
          <p:cNvSpPr txBox="1"/>
          <p:nvPr/>
        </p:nvSpPr>
        <p:spPr>
          <a:xfrm>
            <a:off x="389550" y="1333150"/>
            <a:ext cx="4488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n-GB" sz="1500">
                <a:solidFill>
                  <a:srgbClr val="212529"/>
                </a:solidFill>
                <a:highlight>
                  <a:srgbClr val="FFFFFF"/>
                </a:highlight>
                <a:latin typeface="Open Sans"/>
                <a:ea typeface="Open Sans"/>
                <a:cs typeface="Open Sans"/>
                <a:sym typeface="Open Sans"/>
              </a:rPr>
              <a:t>Example</a:t>
            </a:r>
            <a:endParaRPr b="1" sz="1500">
              <a:solidFill>
                <a:srgbClr val="212529"/>
              </a:solidFill>
              <a:highlight>
                <a:srgbClr val="FFFFFF"/>
              </a:highlight>
              <a:latin typeface="Open Sans"/>
              <a:ea typeface="Open Sans"/>
              <a:cs typeface="Open Sans"/>
              <a:sym typeface="Open Sans"/>
            </a:endParaRPr>
          </a:p>
        </p:txBody>
      </p:sp>
      <p:graphicFrame>
        <p:nvGraphicFramePr>
          <p:cNvPr id="811" name="Google Shape;811;p93"/>
          <p:cNvGraphicFramePr/>
          <p:nvPr/>
        </p:nvGraphicFramePr>
        <p:xfrm>
          <a:off x="3322875" y="1588100"/>
          <a:ext cx="3000000" cy="3000000"/>
        </p:xfrm>
        <a:graphic>
          <a:graphicData uri="http://schemas.openxmlformats.org/drawingml/2006/table">
            <a:tbl>
              <a:tblPr>
                <a:noFill/>
                <a:tableStyleId>{41105100-ACE8-443C-8972-1ACBF43EAF24}</a:tableStyleId>
              </a:tblPr>
              <a:tblGrid>
                <a:gridCol w="1333500"/>
                <a:gridCol w="1285875"/>
                <a:gridCol w="2609850"/>
              </a:tblGrid>
              <a:tr h="362750">
                <a:tc>
                  <a:txBody>
                    <a:bodyPr/>
                    <a:lstStyle/>
                    <a:p>
                      <a:pPr indent="0" lvl="0" marL="0" rtl="0" algn="ctr">
                        <a:spcBef>
                          <a:spcPts val="0"/>
                        </a:spcBef>
                        <a:spcAft>
                          <a:spcPts val="0"/>
                        </a:spcAft>
                        <a:buNone/>
                      </a:pPr>
                      <a:r>
                        <a:rPr b="1" lang="en-GB" sz="1100">
                          <a:solidFill>
                            <a:srgbClr val="212529"/>
                          </a:solidFill>
                          <a:latin typeface="Open Sans"/>
                          <a:ea typeface="Open Sans"/>
                          <a:cs typeface="Open Sans"/>
                          <a:sym typeface="Open Sans"/>
                        </a:rPr>
                        <a:t>Stage</a:t>
                      </a:r>
                      <a:endParaRPr b="1" sz="1100">
                        <a:solidFill>
                          <a:srgbClr val="212529"/>
                        </a:solidFill>
                        <a:latin typeface="Open Sans"/>
                        <a:ea typeface="Open Sans"/>
                        <a:cs typeface="Open Sans"/>
                        <a:sym typeface="Open Sans"/>
                      </a:endParaRPr>
                    </a:p>
                  </a:txBody>
                  <a:tcPr marT="63500" marB="63500" marR="63500" marL="63500">
                    <a:solidFill>
                      <a:srgbClr val="FCE5CD"/>
                    </a:solidFill>
                  </a:tcPr>
                </a:tc>
                <a:tc>
                  <a:txBody>
                    <a:bodyPr/>
                    <a:lstStyle/>
                    <a:p>
                      <a:pPr indent="0" lvl="0" marL="0" rtl="0" algn="ctr">
                        <a:spcBef>
                          <a:spcPts val="0"/>
                        </a:spcBef>
                        <a:spcAft>
                          <a:spcPts val="0"/>
                        </a:spcAft>
                        <a:buNone/>
                      </a:pPr>
                      <a:r>
                        <a:rPr b="1" lang="en-GB" sz="1100">
                          <a:solidFill>
                            <a:srgbClr val="212529"/>
                          </a:solidFill>
                          <a:latin typeface="Open Sans"/>
                          <a:ea typeface="Open Sans"/>
                          <a:cs typeface="Open Sans"/>
                          <a:sym typeface="Open Sans"/>
                        </a:rPr>
                        <a:t>Example 1</a:t>
                      </a:r>
                      <a:endParaRPr b="1" sz="1100">
                        <a:solidFill>
                          <a:srgbClr val="212529"/>
                        </a:solidFill>
                        <a:latin typeface="Open Sans"/>
                        <a:ea typeface="Open Sans"/>
                        <a:cs typeface="Open Sans"/>
                        <a:sym typeface="Open Sans"/>
                      </a:endParaRPr>
                    </a:p>
                  </a:txBody>
                  <a:tcPr marT="63500" marB="63500" marR="63500" marL="63500">
                    <a:solidFill>
                      <a:srgbClr val="FCE5CD"/>
                    </a:solidFill>
                  </a:tcPr>
                </a:tc>
                <a:tc>
                  <a:txBody>
                    <a:bodyPr/>
                    <a:lstStyle/>
                    <a:p>
                      <a:pPr indent="0" lvl="0" marL="0" marR="1216500" rtl="0" algn="ctr">
                        <a:spcBef>
                          <a:spcPts val="0"/>
                        </a:spcBef>
                        <a:spcAft>
                          <a:spcPts val="0"/>
                        </a:spcAft>
                        <a:buNone/>
                      </a:pPr>
                      <a:r>
                        <a:rPr b="1" lang="en-GB" sz="1100">
                          <a:solidFill>
                            <a:srgbClr val="212529"/>
                          </a:solidFill>
                          <a:latin typeface="Open Sans"/>
                          <a:ea typeface="Open Sans"/>
                          <a:cs typeface="Open Sans"/>
                          <a:sym typeface="Open Sans"/>
                        </a:rPr>
                        <a:t>Example 2</a:t>
                      </a:r>
                      <a:endParaRPr b="1" sz="1100">
                        <a:solidFill>
                          <a:srgbClr val="212529"/>
                        </a:solidFill>
                        <a:latin typeface="Open Sans"/>
                        <a:ea typeface="Open Sans"/>
                        <a:cs typeface="Open Sans"/>
                        <a:sym typeface="Open Sans"/>
                      </a:endParaRPr>
                    </a:p>
                  </a:txBody>
                  <a:tcPr marT="63500" marB="63500" marR="63500" marL="63500">
                    <a:solidFill>
                      <a:srgbClr val="FCE5CD"/>
                    </a:solidFill>
                  </a:tcPr>
                </a:tc>
              </a:tr>
              <a:tr h="657550">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  </a:t>
                      </a:r>
                      <a:endParaRPr sz="1100">
                        <a:solidFill>
                          <a:srgbClr val="212529"/>
                        </a:solidFill>
                        <a:latin typeface="Open Sans"/>
                        <a:ea typeface="Open Sans"/>
                        <a:cs typeface="Open Sans"/>
                        <a:sym typeface="Open Sans"/>
                      </a:endParaRPr>
                    </a:p>
                    <a:p>
                      <a:pPr indent="0" lvl="0" marL="0" rtl="0" algn="ctr">
                        <a:spcBef>
                          <a:spcPts val="0"/>
                        </a:spcBef>
                        <a:spcAft>
                          <a:spcPts val="0"/>
                        </a:spcAft>
                        <a:buNone/>
                      </a:pPr>
                      <a:r>
                        <a:rPr lang="en-GB" sz="1100">
                          <a:solidFill>
                            <a:srgbClr val="212529"/>
                          </a:solidFill>
                          <a:latin typeface="Open Sans"/>
                          <a:ea typeface="Open Sans"/>
                          <a:cs typeface="Open Sans"/>
                          <a:sym typeface="Open Sans"/>
                        </a:rPr>
                        <a:t> Specific Observation</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Charlie is a brown dog and he barks loudly</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marR="1216500" rtl="0" algn="ctr">
                        <a:spcBef>
                          <a:spcPts val="0"/>
                        </a:spcBef>
                        <a:spcAft>
                          <a:spcPts val="0"/>
                        </a:spcAft>
                        <a:buNone/>
                      </a:pPr>
                      <a:r>
                        <a:rPr lang="en-GB" sz="1100">
                          <a:solidFill>
                            <a:srgbClr val="212529"/>
                          </a:solidFill>
                          <a:latin typeface="Open Sans"/>
                          <a:ea typeface="Open Sans"/>
                          <a:cs typeface="Open Sans"/>
                          <a:sym typeface="Open Sans"/>
                        </a:rPr>
                        <a:t>Baby Riya said her first word at the age of 12 months</a:t>
                      </a:r>
                      <a:endParaRPr sz="1100">
                        <a:solidFill>
                          <a:srgbClr val="212529"/>
                        </a:solidFill>
                        <a:latin typeface="Open Sans"/>
                        <a:ea typeface="Open Sans"/>
                        <a:cs typeface="Open Sans"/>
                        <a:sym typeface="Open Sans"/>
                      </a:endParaRPr>
                    </a:p>
                  </a:txBody>
                  <a:tcPr marT="63500" marB="63500" marR="63500" marL="63500"/>
                </a:tc>
              </a:tr>
              <a:tr h="12700">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  </a:t>
                      </a:r>
                      <a:endParaRPr sz="1100">
                        <a:solidFill>
                          <a:srgbClr val="212529"/>
                        </a:solidFill>
                        <a:latin typeface="Open Sans"/>
                        <a:ea typeface="Open Sans"/>
                        <a:cs typeface="Open Sans"/>
                        <a:sym typeface="Open Sans"/>
                      </a:endParaRPr>
                    </a:p>
                    <a:p>
                      <a:pPr indent="0" lvl="0" marL="0" rtl="0" algn="ctr">
                        <a:spcBef>
                          <a:spcPts val="0"/>
                        </a:spcBef>
                        <a:spcAft>
                          <a:spcPts val="0"/>
                        </a:spcAft>
                        <a:buNone/>
                      </a:pPr>
                      <a:r>
                        <a:rPr lang="en-GB" sz="1100">
                          <a:solidFill>
                            <a:srgbClr val="212529"/>
                          </a:solidFill>
                          <a:latin typeface="Open Sans"/>
                          <a:ea typeface="Open Sans"/>
                          <a:cs typeface="Open Sans"/>
                          <a:sym typeface="Open Sans"/>
                        </a:rPr>
                        <a:t>Pattern Recognition</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Every brown dog I met barks loudly</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marR="1216500" rtl="0" algn="ctr">
                        <a:spcBef>
                          <a:spcPts val="0"/>
                        </a:spcBef>
                        <a:spcAft>
                          <a:spcPts val="0"/>
                        </a:spcAft>
                        <a:buNone/>
                      </a:pPr>
                      <a:r>
                        <a:rPr lang="en-GB" sz="1100">
                          <a:solidFill>
                            <a:srgbClr val="212529"/>
                          </a:solidFill>
                          <a:latin typeface="Open Sans"/>
                          <a:ea typeface="Open Sans"/>
                          <a:cs typeface="Open Sans"/>
                          <a:sym typeface="Open Sans"/>
                        </a:rPr>
                        <a:t>Every girl baby I saw says their first word at 12 months</a:t>
                      </a:r>
                      <a:endParaRPr sz="1100">
                        <a:solidFill>
                          <a:srgbClr val="212529"/>
                        </a:solidFill>
                        <a:latin typeface="Open Sans"/>
                        <a:ea typeface="Open Sans"/>
                        <a:cs typeface="Open Sans"/>
                        <a:sym typeface="Open Sans"/>
                      </a:endParaRPr>
                    </a:p>
                  </a:txBody>
                  <a:tcPr marT="63500" marB="63500" marR="63500" marL="63500"/>
                </a:tc>
              </a:tr>
              <a:tr h="12700">
                <a:tc>
                  <a:txBody>
                    <a:bodyPr/>
                    <a:lstStyle/>
                    <a:p>
                      <a:pPr indent="0" lvl="0" marL="0" rtl="0" algn="ctr">
                        <a:spcBef>
                          <a:spcPts val="0"/>
                        </a:spcBef>
                        <a:spcAft>
                          <a:spcPts val="0"/>
                        </a:spcAft>
                        <a:buNone/>
                      </a:pPr>
                      <a:r>
                        <a:rPr lang="en-GB" sz="1100">
                          <a:solidFill>
                            <a:srgbClr val="212529"/>
                          </a:solidFill>
                          <a:latin typeface="Open Sans"/>
                          <a:ea typeface="Open Sans"/>
                          <a:cs typeface="Open Sans"/>
                          <a:sym typeface="Open Sans"/>
                        </a:rPr>
                        <a:t>  </a:t>
                      </a:r>
                      <a:endParaRPr sz="1100">
                        <a:solidFill>
                          <a:srgbClr val="212529"/>
                        </a:solidFill>
                        <a:latin typeface="Open Sans"/>
                        <a:ea typeface="Open Sans"/>
                        <a:cs typeface="Open Sans"/>
                        <a:sym typeface="Open Sans"/>
                      </a:endParaRPr>
                    </a:p>
                    <a:p>
                      <a:pPr indent="0" lvl="0" marL="0" rtl="0" algn="ctr">
                        <a:spcBef>
                          <a:spcPts val="0"/>
                        </a:spcBef>
                        <a:spcAft>
                          <a:spcPts val="0"/>
                        </a:spcAft>
                        <a:buNone/>
                      </a:pPr>
                      <a:r>
                        <a:rPr lang="en-GB" sz="1100">
                          <a:solidFill>
                            <a:srgbClr val="212529"/>
                          </a:solidFill>
                          <a:latin typeface="Open Sans"/>
                          <a:ea typeface="Open Sans"/>
                          <a:cs typeface="Open Sans"/>
                          <a:sym typeface="Open Sans"/>
                        </a:rPr>
                        <a:t>General Conclusion</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100">
                        <a:solidFill>
                          <a:srgbClr val="212529"/>
                        </a:solidFill>
                        <a:latin typeface="Open Sans"/>
                        <a:ea typeface="Open Sans"/>
                        <a:cs typeface="Open Sans"/>
                        <a:sym typeface="Open Sans"/>
                      </a:endParaRPr>
                    </a:p>
                    <a:p>
                      <a:pPr indent="0" lvl="0" marL="0" rtl="0" algn="ctr">
                        <a:spcBef>
                          <a:spcPts val="0"/>
                        </a:spcBef>
                        <a:spcAft>
                          <a:spcPts val="0"/>
                        </a:spcAft>
                        <a:buNone/>
                      </a:pPr>
                      <a:r>
                        <a:rPr lang="en-GB" sz="1100">
                          <a:solidFill>
                            <a:srgbClr val="212529"/>
                          </a:solidFill>
                          <a:latin typeface="Open Sans"/>
                          <a:ea typeface="Open Sans"/>
                          <a:cs typeface="Open Sans"/>
                          <a:sym typeface="Open Sans"/>
                        </a:rPr>
                        <a:t>All brown dogs bark loudly  </a:t>
                      </a:r>
                      <a:endParaRPr sz="1100">
                        <a:solidFill>
                          <a:srgbClr val="212529"/>
                        </a:solidFill>
                        <a:latin typeface="Open Sans"/>
                        <a:ea typeface="Open Sans"/>
                        <a:cs typeface="Open Sans"/>
                        <a:sym typeface="Open Sans"/>
                      </a:endParaRPr>
                    </a:p>
                  </a:txBody>
                  <a:tcPr marT="63500" marB="63500" marR="63500" marL="63500"/>
                </a:tc>
                <a:tc>
                  <a:txBody>
                    <a:bodyPr/>
                    <a:lstStyle/>
                    <a:p>
                      <a:pPr indent="0" lvl="0" marL="0" marR="1216500" rtl="0" algn="ctr">
                        <a:spcBef>
                          <a:spcPts val="0"/>
                        </a:spcBef>
                        <a:spcAft>
                          <a:spcPts val="0"/>
                        </a:spcAft>
                        <a:buNone/>
                      </a:pPr>
                      <a:r>
                        <a:rPr lang="en-GB" sz="1100">
                          <a:solidFill>
                            <a:srgbClr val="212529"/>
                          </a:solidFill>
                          <a:latin typeface="Open Sans"/>
                          <a:ea typeface="Open Sans"/>
                          <a:cs typeface="Open Sans"/>
                          <a:sym typeface="Open Sans"/>
                        </a:rPr>
                        <a:t>All girl babies say their first word at the age of 12 months</a:t>
                      </a:r>
                      <a:endParaRPr sz="1100">
                        <a:solidFill>
                          <a:srgbClr val="212529"/>
                        </a:solidFill>
                        <a:latin typeface="Open Sans"/>
                        <a:ea typeface="Open Sans"/>
                        <a:cs typeface="Open Sans"/>
                        <a:sym typeface="Open Sans"/>
                      </a:endParaRPr>
                    </a:p>
                  </a:txBody>
                  <a:tcPr marT="63500" marB="63500" marR="63500" marL="63500"/>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94"/>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Two types of approaches for thematic Analysis</a:t>
            </a:r>
            <a:endParaRPr b="0">
              <a:solidFill>
                <a:srgbClr val="1155CC"/>
              </a:solidFill>
            </a:endParaRPr>
          </a:p>
        </p:txBody>
      </p:sp>
      <p:sp>
        <p:nvSpPr>
          <p:cNvPr id="817" name="Google Shape;817;p94"/>
          <p:cNvSpPr txBox="1"/>
          <p:nvPr/>
        </p:nvSpPr>
        <p:spPr>
          <a:xfrm>
            <a:off x="389550" y="1333150"/>
            <a:ext cx="85206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rgbClr val="212529"/>
                </a:solidFill>
                <a:highlight>
                  <a:srgbClr val="FFFFFF"/>
                </a:highlight>
                <a:latin typeface="Open Sans"/>
                <a:ea typeface="Open Sans"/>
                <a:cs typeface="Open Sans"/>
                <a:sym typeface="Open Sans"/>
              </a:rPr>
              <a:t>2.      De</a:t>
            </a:r>
            <a:r>
              <a:rPr b="1" lang="en-GB" sz="1500">
                <a:solidFill>
                  <a:srgbClr val="212529"/>
                </a:solidFill>
                <a:highlight>
                  <a:srgbClr val="FFFFFF"/>
                </a:highlight>
                <a:latin typeface="Open Sans"/>
                <a:ea typeface="Open Sans"/>
                <a:cs typeface="Open Sans"/>
                <a:sym typeface="Open Sans"/>
              </a:rPr>
              <a:t>ductive Approach</a:t>
            </a:r>
            <a:endParaRPr b="1" sz="1500">
              <a:solidFill>
                <a:srgbClr val="212529"/>
              </a:solidFill>
              <a:highlight>
                <a:srgbClr val="FFFFFF"/>
              </a:highlight>
              <a:latin typeface="Open Sans"/>
              <a:ea typeface="Open Sans"/>
              <a:cs typeface="Open Sans"/>
              <a:sym typeface="Open Sans"/>
            </a:endParaRPr>
          </a:p>
          <a:p>
            <a:pPr indent="-298450" lvl="0" marL="457200" rtl="0" algn="l">
              <a:spcBef>
                <a:spcPts val="1200"/>
              </a:spcBef>
              <a:spcAft>
                <a:spcPts val="0"/>
              </a:spcAft>
              <a:buClr>
                <a:srgbClr val="212529"/>
              </a:buClr>
              <a:buSzPts val="1100"/>
              <a:buChar char="-"/>
            </a:pPr>
            <a:r>
              <a:rPr lang="en-GB" sz="1100">
                <a:solidFill>
                  <a:srgbClr val="212529"/>
                </a:solidFill>
                <a:highlight>
                  <a:srgbClr val="FFFFFF"/>
                </a:highlight>
                <a:latin typeface="Helvetica Neue"/>
                <a:ea typeface="Helvetica Neue"/>
                <a:cs typeface="Helvetica Neue"/>
                <a:sym typeface="Helvetica Neue"/>
              </a:rPr>
              <a:t>Method where you progress from general ideas to specific conclusions or top-down reasoning. </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Char char="-"/>
            </a:pPr>
            <a:r>
              <a:rPr lang="en-GB" sz="1100">
                <a:solidFill>
                  <a:srgbClr val="212529"/>
                </a:solidFill>
                <a:highlight>
                  <a:srgbClr val="FFFFFF"/>
                </a:highlight>
                <a:latin typeface="Helvetica Neue"/>
                <a:ea typeface="Helvetica Neue"/>
                <a:cs typeface="Helvetica Neue"/>
                <a:sym typeface="Helvetica Neue"/>
              </a:rPr>
              <a:t>In deductive reasoning, you’ll make an argument for a certain idea. </a:t>
            </a:r>
            <a:endParaRPr sz="1100">
              <a:solidFill>
                <a:srgbClr val="212529"/>
              </a:solidFill>
              <a:highlight>
                <a:srgbClr val="FFFFFF"/>
              </a:highlight>
              <a:latin typeface="Helvetica Neue"/>
              <a:ea typeface="Helvetica Neue"/>
              <a:cs typeface="Helvetica Neue"/>
              <a:sym typeface="Helvetica Neue"/>
            </a:endParaRPr>
          </a:p>
          <a:p>
            <a:pPr indent="-298450" lvl="0" marL="457200" rtl="0" algn="l">
              <a:spcBef>
                <a:spcPts val="0"/>
              </a:spcBef>
              <a:spcAft>
                <a:spcPts val="0"/>
              </a:spcAft>
              <a:buClr>
                <a:srgbClr val="212529"/>
              </a:buClr>
              <a:buSzPts val="1100"/>
              <a:buChar char="-"/>
            </a:pPr>
            <a:r>
              <a:rPr lang="en-GB" sz="1100">
                <a:solidFill>
                  <a:srgbClr val="212529"/>
                </a:solidFill>
                <a:highlight>
                  <a:srgbClr val="FFFFFF"/>
                </a:highlight>
                <a:latin typeface="Helvetica Neue"/>
                <a:ea typeface="Helvetica Neue"/>
                <a:cs typeface="Helvetica Neue"/>
                <a:sym typeface="Helvetica Neue"/>
              </a:rPr>
              <a:t>You make an inference, or come to a conclusion, by applying different premises.</a:t>
            </a:r>
            <a:endParaRPr sz="1100">
              <a:solidFill>
                <a:srgbClr val="212529"/>
              </a:solidFill>
              <a:highlight>
                <a:srgbClr val="FFFFFF"/>
              </a:highlight>
              <a:latin typeface="Helvetica Neue"/>
              <a:ea typeface="Helvetica Neue"/>
              <a:cs typeface="Helvetica Neue"/>
              <a:sym typeface="Helvetica Neue"/>
            </a:endParaRPr>
          </a:p>
          <a:p>
            <a:pPr indent="0" lvl="0" marL="0" rtl="0" algn="l">
              <a:spcBef>
                <a:spcPts val="1200"/>
              </a:spcBef>
              <a:spcAft>
                <a:spcPts val="1200"/>
              </a:spcAft>
              <a:buNone/>
            </a:pPr>
            <a:r>
              <a:t/>
            </a:r>
            <a:endParaRPr sz="1100">
              <a:solidFill>
                <a:srgbClr val="212529"/>
              </a:solidFill>
              <a:highlight>
                <a:srgbClr val="FFFFFF"/>
              </a:highlight>
              <a:latin typeface="Helvetica Neue"/>
              <a:ea typeface="Helvetica Neue"/>
              <a:cs typeface="Helvetica Neue"/>
              <a:sym typeface="Helvetica Neue"/>
            </a:endParaRPr>
          </a:p>
        </p:txBody>
      </p:sp>
      <p:pic>
        <p:nvPicPr>
          <p:cNvPr id="818" name="Google Shape;818;p94"/>
          <p:cNvPicPr preferRelativeResize="0"/>
          <p:nvPr/>
        </p:nvPicPr>
        <p:blipFill>
          <a:blip r:embed="rId3">
            <a:alphaModFix/>
          </a:blip>
          <a:stretch>
            <a:fillRect/>
          </a:stretch>
        </p:blipFill>
        <p:spPr>
          <a:xfrm>
            <a:off x="3186225" y="2630975"/>
            <a:ext cx="5722274" cy="22077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95"/>
          <p:cNvSpPr txBox="1"/>
          <p:nvPr/>
        </p:nvSpPr>
        <p:spPr>
          <a:xfrm>
            <a:off x="389550" y="1333150"/>
            <a:ext cx="4488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b="1" lang="en-GB" sz="1500">
                <a:solidFill>
                  <a:srgbClr val="212529"/>
                </a:solidFill>
                <a:highlight>
                  <a:srgbClr val="FFFFFF"/>
                </a:highlight>
                <a:latin typeface="Open Sans"/>
                <a:ea typeface="Open Sans"/>
                <a:cs typeface="Open Sans"/>
                <a:sym typeface="Open Sans"/>
              </a:rPr>
              <a:t>Example</a:t>
            </a:r>
            <a:endParaRPr b="1" sz="1500">
              <a:solidFill>
                <a:srgbClr val="212529"/>
              </a:solidFill>
              <a:highlight>
                <a:srgbClr val="FFFFFF"/>
              </a:highlight>
              <a:latin typeface="Open Sans"/>
              <a:ea typeface="Open Sans"/>
              <a:cs typeface="Open Sans"/>
              <a:sym typeface="Open Sans"/>
            </a:endParaRPr>
          </a:p>
        </p:txBody>
      </p:sp>
      <p:graphicFrame>
        <p:nvGraphicFramePr>
          <p:cNvPr id="824" name="Google Shape;824;p95"/>
          <p:cNvGraphicFramePr/>
          <p:nvPr/>
        </p:nvGraphicFramePr>
        <p:xfrm>
          <a:off x="3365625" y="1699200"/>
          <a:ext cx="3000000" cy="3000000"/>
        </p:xfrm>
        <a:graphic>
          <a:graphicData uri="http://schemas.openxmlformats.org/drawingml/2006/table">
            <a:tbl>
              <a:tblPr>
                <a:noFill/>
                <a:tableStyleId>{41105100-ACE8-443C-8972-1ACBF43EAF24}</a:tableStyleId>
              </a:tblPr>
              <a:tblGrid>
                <a:gridCol w="990600"/>
                <a:gridCol w="1504950"/>
                <a:gridCol w="2743200"/>
              </a:tblGrid>
              <a:tr h="530375">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Stage</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Example 1</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c>
                  <a:txBody>
                    <a:bodyPr/>
                    <a:lstStyle/>
                    <a:p>
                      <a:pPr indent="0" lvl="0" marL="0" marR="1349850" rtl="0" algn="ctr">
                        <a:spcBef>
                          <a:spcPts val="0"/>
                        </a:spcBef>
                        <a:spcAft>
                          <a:spcPts val="0"/>
                        </a:spcAft>
                        <a:buNone/>
                      </a:pPr>
                      <a:r>
                        <a:rPr b="1" lang="en-GB" sz="1100">
                          <a:solidFill>
                            <a:srgbClr val="212529"/>
                          </a:solidFill>
                          <a:latin typeface="Helvetica Neue"/>
                          <a:ea typeface="Helvetica Neue"/>
                          <a:cs typeface="Helvetica Neue"/>
                          <a:sym typeface="Helvetica Neue"/>
                        </a:rPr>
                        <a:t>Example 2</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r>
              <a:tr h="520400">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  </a:t>
                      </a:r>
                      <a:endParaRPr sz="1100">
                        <a:solidFill>
                          <a:srgbClr val="212529"/>
                        </a:solidFill>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Premise</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All insects have exactly 6 legs</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marR="1349850" rtl="0" algn="ctr">
                        <a:spcBef>
                          <a:spcPts val="0"/>
                        </a:spcBef>
                        <a:spcAft>
                          <a:spcPts val="0"/>
                        </a:spcAft>
                        <a:buNone/>
                      </a:pPr>
                      <a:r>
                        <a:rPr lang="en-GB" sz="1100">
                          <a:solidFill>
                            <a:srgbClr val="212529"/>
                          </a:solidFill>
                          <a:latin typeface="Helvetica Neue"/>
                          <a:ea typeface="Helvetica Neue"/>
                          <a:cs typeface="Helvetica Neue"/>
                          <a:sym typeface="Helvetica Neue"/>
                        </a:rPr>
                        <a:t>Blue Litmus paper turns red in the presence of acid</a:t>
                      </a:r>
                      <a:endParaRPr sz="1100">
                        <a:solidFill>
                          <a:srgbClr val="212529"/>
                        </a:solidFill>
                        <a:latin typeface="Helvetica Neue"/>
                        <a:ea typeface="Helvetica Neue"/>
                        <a:cs typeface="Helvetica Neue"/>
                        <a:sym typeface="Helvetica Neue"/>
                      </a:endParaRPr>
                    </a:p>
                  </a:txBody>
                  <a:tcPr marT="63500" marB="63500" marR="63500" marL="63500"/>
                </a:tc>
              </a:tr>
              <a:tr h="444200">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  Premise</a:t>
                      </a:r>
                      <a:endParaRPr sz="1100">
                        <a:solidFill>
                          <a:srgbClr val="212529"/>
                        </a:solidFill>
                        <a:latin typeface="Helvetica Neue"/>
                        <a:ea typeface="Helvetica Neue"/>
                        <a:cs typeface="Helvetica Neue"/>
                        <a:sym typeface="Helvetica Neue"/>
                      </a:endParaRPr>
                    </a:p>
                    <a:p>
                      <a:pPr indent="0" lvl="0" marL="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Spiders have eight legs</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marR="1349850" rtl="0" algn="ctr">
                        <a:spcBef>
                          <a:spcPts val="0"/>
                        </a:spcBef>
                        <a:spcAft>
                          <a:spcPts val="0"/>
                        </a:spcAft>
                        <a:buNone/>
                      </a:pPr>
                      <a:r>
                        <a:rPr lang="en-GB" sz="1100">
                          <a:solidFill>
                            <a:srgbClr val="212529"/>
                          </a:solidFill>
                          <a:latin typeface="Helvetica Neue"/>
                          <a:ea typeface="Helvetica Neue"/>
                          <a:cs typeface="Helvetica Neue"/>
                          <a:sym typeface="Helvetica Neue"/>
                        </a:rPr>
                        <a:t>The blue litmus paper turned red when I poured some liquid on it</a:t>
                      </a:r>
                      <a:endParaRPr sz="1100">
                        <a:solidFill>
                          <a:srgbClr val="212529"/>
                        </a:solidFill>
                        <a:latin typeface="Helvetica Neue"/>
                        <a:ea typeface="Helvetica Neue"/>
                        <a:cs typeface="Helvetica Neue"/>
                        <a:sym typeface="Helvetica Neue"/>
                      </a:endParaRPr>
                    </a:p>
                  </a:txBody>
                  <a:tcPr marT="63500" marB="63500" marR="63500" marL="63500"/>
                </a:tc>
              </a:tr>
              <a:tr h="12700">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Conclusion</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ctr">
                        <a:spcBef>
                          <a:spcPts val="0"/>
                        </a:spcBef>
                        <a:spcAft>
                          <a:spcPts val="0"/>
                        </a:spcAft>
                        <a:buNone/>
                      </a:pPr>
                      <a:r>
                        <a:rPr lang="en-GB" sz="1100">
                          <a:solidFill>
                            <a:srgbClr val="212529"/>
                          </a:solidFill>
                          <a:latin typeface="Helvetica Neue"/>
                          <a:ea typeface="Helvetica Neue"/>
                          <a:cs typeface="Helvetica Neue"/>
                          <a:sym typeface="Helvetica Neue"/>
                        </a:rPr>
                        <a:t>Therefore, spiders are not insects </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marR="1349850" rtl="0" algn="ctr">
                        <a:spcBef>
                          <a:spcPts val="0"/>
                        </a:spcBef>
                        <a:spcAft>
                          <a:spcPts val="0"/>
                        </a:spcAft>
                        <a:buNone/>
                      </a:pPr>
                      <a:r>
                        <a:rPr lang="en-GB" sz="1100">
                          <a:solidFill>
                            <a:srgbClr val="212529"/>
                          </a:solidFill>
                          <a:latin typeface="Helvetica Neue"/>
                          <a:ea typeface="Helvetica Neue"/>
                          <a:cs typeface="Helvetica Neue"/>
                          <a:sym typeface="Helvetica Neue"/>
                        </a:rPr>
                        <a:t>Therefore, the liquid is acidic</a:t>
                      </a:r>
                      <a:endParaRPr sz="1100">
                        <a:solidFill>
                          <a:srgbClr val="212529"/>
                        </a:solidFill>
                        <a:latin typeface="Helvetica Neue"/>
                        <a:ea typeface="Helvetica Neue"/>
                        <a:cs typeface="Helvetica Neue"/>
                        <a:sym typeface="Helvetica Neue"/>
                      </a:endParaRPr>
                    </a:p>
                  </a:txBody>
                  <a:tcPr marT="63500" marB="63500" marR="63500" marL="63500"/>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96"/>
          <p:cNvSpPr txBox="1"/>
          <p:nvPr>
            <p:ph type="title"/>
          </p:nvPr>
        </p:nvSpPr>
        <p:spPr>
          <a:xfrm>
            <a:off x="3879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en-GB" sz="2000">
                <a:latin typeface="Open Sans"/>
                <a:ea typeface="Open Sans"/>
                <a:cs typeface="Open Sans"/>
                <a:sym typeface="Open Sans"/>
              </a:rPr>
              <a:t>Thematic Analysis</a:t>
            </a:r>
            <a:endParaRPr b="0" sz="1600">
              <a:latin typeface="Open Sans"/>
              <a:ea typeface="Open Sans"/>
              <a:cs typeface="Open Sans"/>
              <a:sym typeface="Open Sans"/>
            </a:endParaRPr>
          </a:p>
          <a:p>
            <a:pPr indent="0" lvl="0" marL="0" rtl="0" algn="l">
              <a:spcBef>
                <a:spcPts val="0"/>
              </a:spcBef>
              <a:spcAft>
                <a:spcPts val="0"/>
              </a:spcAft>
              <a:buNone/>
            </a:pPr>
            <a:r>
              <a:t/>
            </a:r>
            <a:endParaRPr b="0" sz="1600">
              <a:latin typeface="Open Sans"/>
              <a:ea typeface="Open Sans"/>
              <a:cs typeface="Open Sans"/>
              <a:sym typeface="Open Sans"/>
            </a:endParaRPr>
          </a:p>
          <a:p>
            <a:pPr indent="-320040" lvl="0" marL="457200" rtl="0" algn="l">
              <a:spcBef>
                <a:spcPts val="0"/>
              </a:spcBef>
              <a:spcAft>
                <a:spcPts val="0"/>
              </a:spcAft>
              <a:buClr>
                <a:srgbClr val="212529"/>
              </a:buClr>
              <a:buSzPct val="100000"/>
              <a:buFont typeface="Open Sans"/>
              <a:buAutoNum type="arabicPeriod"/>
            </a:pPr>
            <a:r>
              <a:rPr b="0" lang="en-GB" sz="1600">
                <a:solidFill>
                  <a:srgbClr val="212529"/>
                </a:solidFill>
                <a:highlight>
                  <a:srgbClr val="FFFFFF"/>
                </a:highlight>
                <a:latin typeface="Open Sans"/>
                <a:ea typeface="Open Sans"/>
                <a:cs typeface="Open Sans"/>
                <a:sym typeface="Open Sans"/>
              </a:rPr>
              <a:t>Familiarization </a:t>
            </a:r>
            <a:endParaRPr b="0" sz="1600">
              <a:solidFill>
                <a:srgbClr val="212529"/>
              </a:solidFill>
              <a:highlight>
                <a:srgbClr val="FFFFFF"/>
              </a:highlight>
              <a:latin typeface="Open Sans"/>
              <a:ea typeface="Open Sans"/>
              <a:cs typeface="Open Sans"/>
              <a:sym typeface="Open Sans"/>
            </a:endParaRPr>
          </a:p>
          <a:p>
            <a:pPr indent="-320040" lvl="0" marL="457200" rtl="0" algn="l">
              <a:spcBef>
                <a:spcPts val="0"/>
              </a:spcBef>
              <a:spcAft>
                <a:spcPts val="0"/>
              </a:spcAft>
              <a:buClr>
                <a:srgbClr val="212529"/>
              </a:buClr>
              <a:buSzPct val="100000"/>
              <a:buFont typeface="Open Sans"/>
              <a:buAutoNum type="arabicPeriod"/>
            </a:pPr>
            <a:r>
              <a:rPr b="0" lang="en-GB" sz="1600">
                <a:solidFill>
                  <a:srgbClr val="212529"/>
                </a:solidFill>
                <a:highlight>
                  <a:srgbClr val="FFFFFF"/>
                </a:highlight>
                <a:latin typeface="Open Sans"/>
                <a:ea typeface="Open Sans"/>
                <a:cs typeface="Open Sans"/>
                <a:sym typeface="Open Sans"/>
              </a:rPr>
              <a:t>Coding </a:t>
            </a:r>
            <a:endParaRPr b="0" sz="1600">
              <a:solidFill>
                <a:srgbClr val="212529"/>
              </a:solidFill>
              <a:highlight>
                <a:srgbClr val="FFFFFF"/>
              </a:highlight>
              <a:latin typeface="Open Sans"/>
              <a:ea typeface="Open Sans"/>
              <a:cs typeface="Open Sans"/>
              <a:sym typeface="Open Sans"/>
            </a:endParaRPr>
          </a:p>
          <a:p>
            <a:pPr indent="-320040" lvl="0" marL="457200" rtl="0" algn="l">
              <a:spcBef>
                <a:spcPts val="0"/>
              </a:spcBef>
              <a:spcAft>
                <a:spcPts val="0"/>
              </a:spcAft>
              <a:buClr>
                <a:srgbClr val="212529"/>
              </a:buClr>
              <a:buSzPct val="100000"/>
              <a:buFont typeface="Open Sans"/>
              <a:buAutoNum type="arabicPeriod"/>
            </a:pPr>
            <a:r>
              <a:rPr b="0" lang="en-GB" sz="1600">
                <a:solidFill>
                  <a:srgbClr val="212529"/>
                </a:solidFill>
                <a:highlight>
                  <a:srgbClr val="FFFFFF"/>
                </a:highlight>
                <a:latin typeface="Open Sans"/>
                <a:ea typeface="Open Sans"/>
                <a:cs typeface="Open Sans"/>
                <a:sym typeface="Open Sans"/>
              </a:rPr>
              <a:t>Generating Themes </a:t>
            </a:r>
            <a:endParaRPr b="0" sz="1600">
              <a:solidFill>
                <a:srgbClr val="212529"/>
              </a:solidFill>
              <a:highlight>
                <a:srgbClr val="FFFFFF"/>
              </a:highlight>
              <a:latin typeface="Open Sans"/>
              <a:ea typeface="Open Sans"/>
              <a:cs typeface="Open Sans"/>
              <a:sym typeface="Open Sans"/>
            </a:endParaRPr>
          </a:p>
          <a:p>
            <a:pPr indent="-320040" lvl="0" marL="457200" rtl="0" algn="l">
              <a:spcBef>
                <a:spcPts val="0"/>
              </a:spcBef>
              <a:spcAft>
                <a:spcPts val="0"/>
              </a:spcAft>
              <a:buClr>
                <a:srgbClr val="212529"/>
              </a:buClr>
              <a:buSzPct val="100000"/>
              <a:buFont typeface="Open Sans"/>
              <a:buAutoNum type="arabicPeriod"/>
            </a:pPr>
            <a:r>
              <a:rPr b="0" lang="en-GB" sz="1600">
                <a:solidFill>
                  <a:srgbClr val="212529"/>
                </a:solidFill>
                <a:highlight>
                  <a:srgbClr val="FFFFFF"/>
                </a:highlight>
                <a:latin typeface="Open Sans"/>
                <a:ea typeface="Open Sans"/>
                <a:cs typeface="Open Sans"/>
                <a:sym typeface="Open Sans"/>
              </a:rPr>
              <a:t>Reviewing Themes </a:t>
            </a:r>
            <a:endParaRPr b="0" sz="1600">
              <a:solidFill>
                <a:srgbClr val="212529"/>
              </a:solidFill>
              <a:highlight>
                <a:srgbClr val="FFFFFF"/>
              </a:highlight>
              <a:latin typeface="Open Sans"/>
              <a:ea typeface="Open Sans"/>
              <a:cs typeface="Open Sans"/>
              <a:sym typeface="Open Sans"/>
            </a:endParaRPr>
          </a:p>
          <a:p>
            <a:pPr indent="-320040" lvl="0" marL="457200" rtl="0" algn="l">
              <a:spcBef>
                <a:spcPts val="0"/>
              </a:spcBef>
              <a:spcAft>
                <a:spcPts val="0"/>
              </a:spcAft>
              <a:buClr>
                <a:srgbClr val="212529"/>
              </a:buClr>
              <a:buSzPct val="100000"/>
              <a:buFont typeface="Open Sans"/>
              <a:buAutoNum type="arabicPeriod"/>
            </a:pPr>
            <a:r>
              <a:rPr b="0" lang="en-GB" sz="1600">
                <a:solidFill>
                  <a:srgbClr val="212529"/>
                </a:solidFill>
                <a:highlight>
                  <a:srgbClr val="FFFFFF"/>
                </a:highlight>
                <a:latin typeface="Open Sans"/>
                <a:ea typeface="Open Sans"/>
                <a:cs typeface="Open Sans"/>
                <a:sym typeface="Open Sans"/>
              </a:rPr>
              <a:t>Defining and Naming themes </a:t>
            </a:r>
            <a:endParaRPr b="0" sz="1600">
              <a:solidFill>
                <a:srgbClr val="212529"/>
              </a:solidFill>
              <a:highlight>
                <a:srgbClr val="FFFFFF"/>
              </a:highlight>
              <a:latin typeface="Open Sans"/>
              <a:ea typeface="Open Sans"/>
              <a:cs typeface="Open Sans"/>
              <a:sym typeface="Open Sans"/>
            </a:endParaRPr>
          </a:p>
          <a:p>
            <a:pPr indent="-320040" lvl="0" marL="457200" rtl="0" algn="l">
              <a:spcBef>
                <a:spcPts val="0"/>
              </a:spcBef>
              <a:spcAft>
                <a:spcPts val="0"/>
              </a:spcAft>
              <a:buClr>
                <a:srgbClr val="212529"/>
              </a:buClr>
              <a:buSzPct val="100000"/>
              <a:buFont typeface="Open Sans"/>
              <a:buAutoNum type="arabicPeriod"/>
            </a:pPr>
            <a:r>
              <a:rPr b="0" lang="en-GB" sz="1600">
                <a:solidFill>
                  <a:srgbClr val="212529"/>
                </a:solidFill>
                <a:highlight>
                  <a:srgbClr val="FFFFFF"/>
                </a:highlight>
                <a:latin typeface="Open Sans"/>
                <a:ea typeface="Open Sans"/>
                <a:cs typeface="Open Sans"/>
                <a:sym typeface="Open Sans"/>
              </a:rPr>
              <a:t>Summary</a:t>
            </a:r>
            <a:endParaRPr b="0" sz="16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0"/>
              </a:spcAft>
              <a:buNone/>
            </a:pPr>
            <a:r>
              <a:t/>
            </a:r>
            <a:endParaRPr b="0" sz="2000">
              <a:latin typeface="Open Sans"/>
              <a:ea typeface="Open Sans"/>
              <a:cs typeface="Open Sans"/>
              <a:sym typeface="Open Sans"/>
            </a:endParaRPr>
          </a:p>
        </p:txBody>
      </p:sp>
      <p:sp>
        <p:nvSpPr>
          <p:cNvPr id="830" name="Google Shape;830;p96"/>
          <p:cNvSpPr txBox="1"/>
          <p:nvPr/>
        </p:nvSpPr>
        <p:spPr>
          <a:xfrm>
            <a:off x="389550" y="1333150"/>
            <a:ext cx="836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97"/>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GB" sz="2000">
                <a:latin typeface="Open Sans"/>
                <a:ea typeface="Open Sans"/>
                <a:cs typeface="Open Sans"/>
                <a:sym typeface="Open Sans"/>
              </a:rPr>
              <a:t>Step 1 - Familiarization</a:t>
            </a:r>
            <a:endParaRPr b="0" sz="2000">
              <a:latin typeface="Open Sans"/>
              <a:ea typeface="Open Sans"/>
              <a:cs typeface="Open Sans"/>
              <a:sym typeface="Open Sans"/>
            </a:endParaRPr>
          </a:p>
        </p:txBody>
      </p:sp>
      <p:sp>
        <p:nvSpPr>
          <p:cNvPr id="836" name="Google Shape;836;p97"/>
          <p:cNvSpPr txBox="1"/>
          <p:nvPr/>
        </p:nvSpPr>
        <p:spPr>
          <a:xfrm>
            <a:off x="389550" y="1333150"/>
            <a:ext cx="836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
        <p:nvSpPr>
          <p:cNvPr id="837" name="Google Shape;837;p97"/>
          <p:cNvSpPr txBox="1"/>
          <p:nvPr/>
        </p:nvSpPr>
        <p:spPr>
          <a:xfrm>
            <a:off x="387900" y="1152425"/>
            <a:ext cx="8310300" cy="1339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The first step is to get to know our data</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Get a thorough overview of all the data we collected before we start analyzing individual items.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This can involve transcribing audio, reading through the text and taking initial notes, and generally looking through the data to get familiar with it.</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98"/>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GB" sz="2000">
                <a:latin typeface="Open Sans"/>
                <a:ea typeface="Open Sans"/>
                <a:cs typeface="Open Sans"/>
                <a:sym typeface="Open Sans"/>
              </a:rPr>
              <a:t>Step 2 - Coding</a:t>
            </a:r>
            <a:endParaRPr b="0" sz="2000">
              <a:latin typeface="Open Sans"/>
              <a:ea typeface="Open Sans"/>
              <a:cs typeface="Open Sans"/>
              <a:sym typeface="Open Sans"/>
            </a:endParaRPr>
          </a:p>
        </p:txBody>
      </p:sp>
      <p:sp>
        <p:nvSpPr>
          <p:cNvPr id="843" name="Google Shape;843;p98"/>
          <p:cNvSpPr txBox="1"/>
          <p:nvPr/>
        </p:nvSpPr>
        <p:spPr>
          <a:xfrm>
            <a:off x="389550" y="1333150"/>
            <a:ext cx="836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
        <p:nvSpPr>
          <p:cNvPr id="844" name="Google Shape;844;p98"/>
          <p:cNvSpPr txBox="1"/>
          <p:nvPr/>
        </p:nvSpPr>
        <p:spPr>
          <a:xfrm>
            <a:off x="387900" y="1152425"/>
            <a:ext cx="3866700" cy="2878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Highlighting sections of our text – usually phrases or sentences – and coming up with shorthand labels or “codes” to describe their content.</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rPr lang="en-GB" sz="1500">
                <a:solidFill>
                  <a:srgbClr val="212529"/>
                </a:solidFill>
                <a:highlight>
                  <a:srgbClr val="FFFFFF"/>
                </a:highlight>
                <a:latin typeface="Open Sans"/>
                <a:ea typeface="Open Sans"/>
                <a:cs typeface="Open Sans"/>
                <a:sym typeface="Open Sans"/>
              </a:rPr>
              <a:t>Let’s take a short example text. Say we’re researching perceptions of safety in online payments (UPI, Netbanking) among participants aged 50+. We have collected data through a series of interviews. An extract from one interview looks like this:</a:t>
            </a:r>
            <a:endParaRPr sz="1500">
              <a:solidFill>
                <a:srgbClr val="212529"/>
              </a:solidFill>
              <a:highlight>
                <a:srgbClr val="FFFFFF"/>
              </a:highlight>
              <a:latin typeface="Open Sans"/>
              <a:ea typeface="Open Sans"/>
              <a:cs typeface="Open Sans"/>
              <a:sym typeface="Open Sans"/>
            </a:endParaRPr>
          </a:p>
        </p:txBody>
      </p:sp>
      <p:graphicFrame>
        <p:nvGraphicFramePr>
          <p:cNvPr id="845" name="Google Shape;845;p98"/>
          <p:cNvGraphicFramePr/>
          <p:nvPr/>
        </p:nvGraphicFramePr>
        <p:xfrm>
          <a:off x="4691000" y="1152425"/>
          <a:ext cx="3000000" cy="3000000"/>
        </p:xfrm>
        <a:graphic>
          <a:graphicData uri="http://schemas.openxmlformats.org/drawingml/2006/table">
            <a:tbl>
              <a:tblPr>
                <a:noFill/>
                <a:tableStyleId>{41105100-ACE8-443C-8972-1ACBF43EAF24}</a:tableStyleId>
              </a:tblPr>
              <a:tblGrid>
                <a:gridCol w="2018950"/>
                <a:gridCol w="2143475"/>
              </a:tblGrid>
              <a:tr h="12700">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Interview Extract</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Codes</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r>
              <a:tr h="520400">
                <a:tc>
                  <a:txBody>
                    <a:bodyPr/>
                    <a:lstStyle/>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  </a:t>
                      </a:r>
                      <a:endParaRPr sz="1100">
                        <a:solidFill>
                          <a:srgbClr val="212529"/>
                        </a:solidFill>
                        <a:highlight>
                          <a:srgbClr val="FFFFFF"/>
                        </a:highlight>
                        <a:latin typeface="Helvetica Neue"/>
                        <a:ea typeface="Helvetica Neue"/>
                        <a:cs typeface="Helvetica Neue"/>
                        <a:sym typeface="Helvetica Neue"/>
                      </a:endParaRPr>
                    </a:p>
                    <a:p>
                      <a:pPr indent="0" lvl="0" marL="0" rtl="0" algn="ctr">
                        <a:spcBef>
                          <a:spcPts val="0"/>
                        </a:spcBef>
                        <a:spcAft>
                          <a:spcPts val="0"/>
                        </a:spcAft>
                        <a:buNone/>
                      </a:pPr>
                      <a:r>
                        <a:rPr lang="en-GB" sz="1100">
                          <a:solidFill>
                            <a:srgbClr val="212529"/>
                          </a:solidFill>
                          <a:highlight>
                            <a:srgbClr val="FFFFFF"/>
                          </a:highlight>
                          <a:latin typeface="Helvetica Neue"/>
                          <a:ea typeface="Helvetica Neue"/>
                          <a:cs typeface="Helvetica Neue"/>
                          <a:sym typeface="Helvetica Neue"/>
                        </a:rPr>
                        <a:t>Personally, </a:t>
                      </a:r>
                      <a:r>
                        <a:rPr lang="en-GB" sz="1100">
                          <a:solidFill>
                            <a:srgbClr val="212529"/>
                          </a:solidFill>
                          <a:highlight>
                            <a:srgbClr val="EAD1DC"/>
                          </a:highlight>
                          <a:latin typeface="Helvetica Neue"/>
                          <a:ea typeface="Helvetica Neue"/>
                          <a:cs typeface="Helvetica Neue"/>
                          <a:sym typeface="Helvetica Neue"/>
                        </a:rPr>
                        <a:t>I’m not sure</a:t>
                      </a:r>
                      <a:r>
                        <a:rPr lang="en-GB" sz="1100">
                          <a:solidFill>
                            <a:srgbClr val="212529"/>
                          </a:solidFill>
                          <a:highlight>
                            <a:srgbClr val="FFFFFF"/>
                          </a:highlight>
                          <a:latin typeface="Helvetica Neue"/>
                          <a:ea typeface="Helvetica Neue"/>
                          <a:cs typeface="Helvetica Neue"/>
                          <a:sym typeface="Helvetica Neue"/>
                        </a:rPr>
                        <a:t>. </a:t>
                      </a:r>
                      <a:r>
                        <a:rPr lang="en-GB" sz="1100">
                          <a:solidFill>
                            <a:srgbClr val="212529"/>
                          </a:solidFill>
                          <a:highlight>
                            <a:srgbClr val="FFF2CC"/>
                          </a:highlight>
                          <a:latin typeface="Helvetica Neue"/>
                          <a:ea typeface="Helvetica Neue"/>
                          <a:cs typeface="Helvetica Neue"/>
                          <a:sym typeface="Helvetica Neue"/>
                        </a:rPr>
                        <a:t>I think many people are using it</a:t>
                      </a:r>
                      <a:r>
                        <a:rPr lang="en-GB" sz="1100">
                          <a:solidFill>
                            <a:srgbClr val="212529"/>
                          </a:solidFill>
                          <a:highlight>
                            <a:srgbClr val="FFFFFF"/>
                          </a:highlight>
                          <a:latin typeface="Helvetica Neue"/>
                          <a:ea typeface="Helvetica Neue"/>
                          <a:cs typeface="Helvetica Neue"/>
                          <a:sym typeface="Helvetica Neue"/>
                        </a:rPr>
                        <a:t>, but I </a:t>
                      </a:r>
                      <a:r>
                        <a:rPr lang="en-GB" sz="1100">
                          <a:solidFill>
                            <a:srgbClr val="212529"/>
                          </a:solidFill>
                          <a:highlight>
                            <a:srgbClr val="EAD1DC"/>
                          </a:highlight>
                          <a:latin typeface="Helvetica Neue"/>
                          <a:ea typeface="Helvetica Neue"/>
                          <a:cs typeface="Helvetica Neue"/>
                          <a:sym typeface="Helvetica Neue"/>
                        </a:rPr>
                        <a:t>don’t know why or how</a:t>
                      </a:r>
                      <a:r>
                        <a:rPr lang="en-GB" sz="1100">
                          <a:solidFill>
                            <a:srgbClr val="212529"/>
                          </a:solidFill>
                          <a:highlight>
                            <a:srgbClr val="FFFFFF"/>
                          </a:highlight>
                          <a:latin typeface="Helvetica Neue"/>
                          <a:ea typeface="Helvetica Neue"/>
                          <a:cs typeface="Helvetica Neue"/>
                          <a:sym typeface="Helvetica Neue"/>
                        </a:rPr>
                        <a:t>. People say you should trust the system and it’s safe, </a:t>
                      </a:r>
                      <a:r>
                        <a:rPr lang="en-GB" sz="1100">
                          <a:solidFill>
                            <a:srgbClr val="212529"/>
                          </a:solidFill>
                          <a:highlight>
                            <a:srgbClr val="D9EAD3"/>
                          </a:highlight>
                          <a:latin typeface="Helvetica Neue"/>
                          <a:ea typeface="Helvetica Neue"/>
                          <a:cs typeface="Helvetica Neue"/>
                          <a:sym typeface="Helvetica Neue"/>
                        </a:rPr>
                        <a:t>but what if they have hidden benefits in this? </a:t>
                      </a:r>
                      <a:r>
                        <a:rPr lang="en-GB" sz="1100">
                          <a:solidFill>
                            <a:srgbClr val="212529"/>
                          </a:solidFill>
                          <a:highlight>
                            <a:srgbClr val="FFFFFF"/>
                          </a:highlight>
                          <a:latin typeface="Helvetica Neue"/>
                          <a:ea typeface="Helvetica Neue"/>
                          <a:cs typeface="Helvetica Neue"/>
                          <a:sym typeface="Helvetica Neue"/>
                        </a:rPr>
                        <a:t>I’m not saying they’re wrong, I’m just saying </a:t>
                      </a:r>
                      <a:r>
                        <a:rPr lang="en-GB" sz="1100">
                          <a:solidFill>
                            <a:srgbClr val="212529"/>
                          </a:solidFill>
                          <a:highlight>
                            <a:srgbClr val="D9EAD3"/>
                          </a:highlight>
                          <a:latin typeface="Helvetica Neue"/>
                          <a:ea typeface="Helvetica Neue"/>
                          <a:cs typeface="Helvetica Neue"/>
                          <a:sym typeface="Helvetica Neue"/>
                        </a:rPr>
                        <a:t>there’s reasons not to 100% trust them</a:t>
                      </a:r>
                      <a:r>
                        <a:rPr lang="en-GB" sz="1100">
                          <a:solidFill>
                            <a:srgbClr val="212529"/>
                          </a:solidFill>
                          <a:highlight>
                            <a:srgbClr val="FFFFFF"/>
                          </a:highlight>
                          <a:latin typeface="Helvetica Neue"/>
                          <a:ea typeface="Helvetica Neue"/>
                          <a:cs typeface="Helvetica Neue"/>
                          <a:sym typeface="Helvetica Neue"/>
                        </a:rPr>
                        <a:t>. The </a:t>
                      </a:r>
                      <a:r>
                        <a:rPr lang="en-GB" sz="1100">
                          <a:solidFill>
                            <a:srgbClr val="212529"/>
                          </a:solidFill>
                          <a:highlight>
                            <a:srgbClr val="CFE2F3"/>
                          </a:highlight>
                          <a:latin typeface="Helvetica Neue"/>
                          <a:ea typeface="Helvetica Neue"/>
                          <a:cs typeface="Helvetica Neue"/>
                          <a:sym typeface="Helvetica Neue"/>
                        </a:rPr>
                        <a:t>rules keep changing – I can’t do any transactions outside banks.</a:t>
                      </a:r>
                      <a:endParaRPr sz="1100">
                        <a:solidFill>
                          <a:srgbClr val="212529"/>
                        </a:solidFill>
                        <a:highlight>
                          <a:srgbClr val="CFE2F3"/>
                        </a:highlight>
                        <a:latin typeface="Helvetica Neue"/>
                        <a:ea typeface="Helvetica Neue"/>
                        <a:cs typeface="Helvetica Neue"/>
                        <a:sym typeface="Helvetica Neue"/>
                      </a:endParaRPr>
                    </a:p>
                    <a:p>
                      <a:pPr indent="0" lvl="0" marL="0" rtl="0" algn="ctr">
                        <a:spcBef>
                          <a:spcPts val="0"/>
                        </a:spcBef>
                        <a:spcAft>
                          <a:spcPts val="0"/>
                        </a:spcAft>
                        <a:buNone/>
                      </a:pPr>
                      <a:r>
                        <a:t/>
                      </a:r>
                      <a:endParaRPr sz="1100">
                        <a:solidFill>
                          <a:srgbClr val="212529"/>
                        </a:solidFill>
                        <a:highlight>
                          <a:srgbClr val="FFFFFF"/>
                        </a:highlight>
                        <a:latin typeface="Helvetica Neue"/>
                        <a:ea typeface="Helvetica Neue"/>
                        <a:cs typeface="Helvetica Neue"/>
                        <a:sym typeface="Helvetica Neue"/>
                      </a:endParaRPr>
                    </a:p>
                  </a:txBody>
                  <a:tcPr marT="63500" marB="63500" marR="63500" marL="63500"/>
                </a:tc>
                <a:tc>
                  <a:txBody>
                    <a:bodyPr/>
                    <a:lstStyle/>
                    <a:p>
                      <a:pPr indent="-298450" lvl="0" marL="457200" rtl="0" algn="ctr">
                        <a:spcBef>
                          <a:spcPts val="0"/>
                        </a:spcBef>
                        <a:spcAft>
                          <a:spcPts val="0"/>
                        </a:spcAft>
                        <a:buClr>
                          <a:srgbClr val="212529"/>
                        </a:buClr>
                        <a:buSzPts val="1100"/>
                        <a:buFont typeface="Helvetica Neue"/>
                        <a:buChar char="●"/>
                      </a:pPr>
                      <a:r>
                        <a:rPr lang="en-GB" sz="1100">
                          <a:solidFill>
                            <a:srgbClr val="212529"/>
                          </a:solidFill>
                          <a:highlight>
                            <a:srgbClr val="EAD1DC"/>
                          </a:highlight>
                          <a:latin typeface="Helvetica Neue"/>
                          <a:ea typeface="Helvetica Neue"/>
                          <a:cs typeface="Helvetica Neue"/>
                          <a:sym typeface="Helvetica Neue"/>
                        </a:rPr>
                        <a:t>Uncertainty</a:t>
                      </a:r>
                      <a:endParaRPr sz="1100">
                        <a:solidFill>
                          <a:srgbClr val="212529"/>
                        </a:solidFill>
                        <a:highlight>
                          <a:srgbClr val="EAD1DC"/>
                        </a:highlight>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highlight>
                            <a:srgbClr val="FFF2CC"/>
                          </a:highlight>
                          <a:latin typeface="Helvetica Neue"/>
                          <a:ea typeface="Helvetica Neue"/>
                          <a:cs typeface="Helvetica Neue"/>
                          <a:sym typeface="Helvetica Neue"/>
                        </a:rPr>
                        <a:t>Acknowledgement and awareness</a:t>
                      </a:r>
                      <a:endParaRPr sz="1100">
                        <a:solidFill>
                          <a:srgbClr val="212529"/>
                        </a:solidFill>
                        <a:highlight>
                          <a:srgbClr val="FFF2CC"/>
                        </a:highlight>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highlight>
                            <a:srgbClr val="D9EAD3"/>
                          </a:highlight>
                          <a:latin typeface="Helvetica Neue"/>
                          <a:ea typeface="Helvetica Neue"/>
                          <a:cs typeface="Helvetica Neue"/>
                          <a:sym typeface="Helvetica Neue"/>
                        </a:rPr>
                        <a:t>Lack of trust in system</a:t>
                      </a:r>
                      <a:endParaRPr sz="1100">
                        <a:solidFill>
                          <a:srgbClr val="212529"/>
                        </a:solidFill>
                        <a:highlight>
                          <a:srgbClr val="D9EAD3"/>
                        </a:highlight>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highlight>
                            <a:srgbClr val="CFE2F3"/>
                          </a:highlight>
                          <a:latin typeface="Helvetica Neue"/>
                          <a:ea typeface="Helvetica Neue"/>
                          <a:cs typeface="Helvetica Neue"/>
                          <a:sym typeface="Helvetica Neue"/>
                        </a:rPr>
                        <a:t>Difficult to accept change</a:t>
                      </a:r>
                      <a:endParaRPr sz="1100">
                        <a:solidFill>
                          <a:srgbClr val="212529"/>
                        </a:solidFill>
                        <a:highlight>
                          <a:srgbClr val="CFE2F3"/>
                        </a:highlight>
                        <a:latin typeface="Helvetica Neue"/>
                        <a:ea typeface="Helvetica Neue"/>
                        <a:cs typeface="Helvetica Neue"/>
                        <a:sym typeface="Helvetica Neue"/>
                      </a:endParaRPr>
                    </a:p>
                  </a:txBody>
                  <a:tcPr marT="63500" marB="63500" marR="63500" marL="63500"/>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99"/>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GB" sz="2000">
                <a:latin typeface="Open Sans"/>
                <a:ea typeface="Open Sans"/>
                <a:cs typeface="Open Sans"/>
                <a:sym typeface="Open Sans"/>
              </a:rPr>
              <a:t>Step 3 - Generating Themes</a:t>
            </a:r>
            <a:endParaRPr b="0" sz="2000">
              <a:latin typeface="Open Sans"/>
              <a:ea typeface="Open Sans"/>
              <a:cs typeface="Open Sans"/>
              <a:sym typeface="Open Sans"/>
            </a:endParaRPr>
          </a:p>
        </p:txBody>
      </p:sp>
      <p:sp>
        <p:nvSpPr>
          <p:cNvPr id="851" name="Google Shape;851;p99"/>
          <p:cNvSpPr txBox="1"/>
          <p:nvPr/>
        </p:nvSpPr>
        <p:spPr>
          <a:xfrm>
            <a:off x="387900" y="1152425"/>
            <a:ext cx="38667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Look at the codes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Identify patterns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Generate themes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Combine several codes to create a theme</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Codes which are vague or not relevant can be grouped</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From the previous example</a:t>
            </a:r>
            <a:endParaRPr sz="1500">
              <a:solidFill>
                <a:srgbClr val="212529"/>
              </a:solidFill>
              <a:highlight>
                <a:srgbClr val="FFFFFF"/>
              </a:highlight>
              <a:latin typeface="Open Sans"/>
              <a:ea typeface="Open Sans"/>
              <a:cs typeface="Open Sans"/>
              <a:sym typeface="Open Sans"/>
            </a:endParaRPr>
          </a:p>
        </p:txBody>
      </p:sp>
      <p:graphicFrame>
        <p:nvGraphicFramePr>
          <p:cNvPr id="852" name="Google Shape;852;p99"/>
          <p:cNvGraphicFramePr/>
          <p:nvPr/>
        </p:nvGraphicFramePr>
        <p:xfrm>
          <a:off x="4502200" y="1280425"/>
          <a:ext cx="3000000" cy="3000000"/>
        </p:xfrm>
        <a:graphic>
          <a:graphicData uri="http://schemas.openxmlformats.org/drawingml/2006/table">
            <a:tbl>
              <a:tblPr>
                <a:noFill/>
                <a:tableStyleId>{41105100-ACE8-443C-8972-1ACBF43EAF24}</a:tableStyleId>
              </a:tblPr>
              <a:tblGrid>
                <a:gridCol w="2222500"/>
                <a:gridCol w="1663700"/>
              </a:tblGrid>
              <a:tr h="12700">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Codes</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c>
                  <a:txBody>
                    <a:bodyPr/>
                    <a:lstStyle/>
                    <a:p>
                      <a:pPr indent="0" lvl="0" marL="0" rtl="0" algn="ctr">
                        <a:spcBef>
                          <a:spcPts val="0"/>
                        </a:spcBef>
                        <a:spcAft>
                          <a:spcPts val="0"/>
                        </a:spcAft>
                        <a:buNone/>
                      </a:pPr>
                      <a:r>
                        <a:rPr b="1" lang="en-GB" sz="1100">
                          <a:solidFill>
                            <a:srgbClr val="212529"/>
                          </a:solidFill>
                          <a:latin typeface="Helvetica Neue"/>
                          <a:ea typeface="Helvetica Neue"/>
                          <a:cs typeface="Helvetica Neue"/>
                          <a:sym typeface="Helvetica Neue"/>
                        </a:rPr>
                        <a:t>Theme</a:t>
                      </a:r>
                      <a:endParaRPr b="1" sz="1100">
                        <a:solidFill>
                          <a:srgbClr val="212529"/>
                        </a:solidFill>
                        <a:latin typeface="Helvetica Neue"/>
                        <a:ea typeface="Helvetica Neue"/>
                        <a:cs typeface="Helvetica Neue"/>
                        <a:sym typeface="Helvetica Neue"/>
                      </a:endParaRPr>
                    </a:p>
                  </a:txBody>
                  <a:tcPr marT="63500" marB="63500" marR="63500" marL="63500">
                    <a:solidFill>
                      <a:srgbClr val="FCE5CD"/>
                    </a:solidFill>
                  </a:tcPr>
                </a:tc>
              </a:tr>
              <a:tr h="520400">
                <a:tc>
                  <a:txBody>
                    <a:bodyPr/>
                    <a:lstStyle/>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Uncertainty</a:t>
                      </a:r>
                      <a:endParaRPr sz="1100">
                        <a:solidFill>
                          <a:srgbClr val="212529"/>
                        </a:solidFill>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Lack of knowledge</a:t>
                      </a:r>
                      <a:endParaRPr sz="1100">
                        <a:solidFill>
                          <a:srgbClr val="212529"/>
                        </a:solidFill>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Alternative explanations</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l">
                        <a:spcBef>
                          <a:spcPts val="0"/>
                        </a:spcBef>
                        <a:spcAft>
                          <a:spcPts val="0"/>
                        </a:spcAft>
                        <a:buNone/>
                      </a:pPr>
                      <a:r>
                        <a:t/>
                      </a:r>
                      <a:endParaRPr sz="1100">
                        <a:solidFill>
                          <a:srgbClr val="212529"/>
                        </a:solidFill>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Uncertainty</a:t>
                      </a:r>
                      <a:endParaRPr sz="1100">
                        <a:solidFill>
                          <a:srgbClr val="212529"/>
                        </a:solidFill>
                        <a:latin typeface="Helvetica Neue"/>
                        <a:ea typeface="Helvetica Neue"/>
                        <a:cs typeface="Helvetica Neue"/>
                        <a:sym typeface="Helvetica Neue"/>
                      </a:endParaRPr>
                    </a:p>
                    <a:p>
                      <a:pPr indent="0" lvl="0" marL="45720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txBody>
                  <a:tcPr marT="63500" marB="63500" marR="63500" marL="63500"/>
                </a:tc>
              </a:tr>
              <a:tr h="520400">
                <a:tc>
                  <a:txBody>
                    <a:bodyPr/>
                    <a:lstStyle/>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Fear of being cheated by system</a:t>
                      </a:r>
                      <a:endParaRPr sz="1100">
                        <a:solidFill>
                          <a:srgbClr val="212529"/>
                        </a:solidFill>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Lack of trust in system</a:t>
                      </a:r>
                      <a:endParaRPr sz="1100">
                        <a:solidFill>
                          <a:srgbClr val="212529"/>
                        </a:solidFill>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Distrust of technology</a:t>
                      </a:r>
                      <a:endParaRPr sz="1100">
                        <a:solidFill>
                          <a:srgbClr val="212529"/>
                        </a:solidFill>
                        <a:latin typeface="Helvetica Neue"/>
                        <a:ea typeface="Helvetica Neue"/>
                        <a:cs typeface="Helvetica Neue"/>
                        <a:sym typeface="Helvetica Neue"/>
                      </a:endParaRPr>
                    </a:p>
                  </a:txBody>
                  <a:tcPr marT="63500" marB="63500" marR="63500" marL="63500"/>
                </a:tc>
                <a:tc>
                  <a:txBody>
                    <a:bodyPr/>
                    <a:lstStyle/>
                    <a:p>
                      <a:pPr indent="0" lvl="0" marL="0" rtl="0" algn="l">
                        <a:spcBef>
                          <a:spcPts val="0"/>
                        </a:spcBef>
                        <a:spcAft>
                          <a:spcPts val="0"/>
                        </a:spcAft>
                        <a:buNone/>
                      </a:pPr>
                      <a:r>
                        <a:t/>
                      </a:r>
                      <a:endParaRPr sz="1100">
                        <a:solidFill>
                          <a:srgbClr val="212529"/>
                        </a:solidFill>
                        <a:latin typeface="Helvetica Neue"/>
                        <a:ea typeface="Helvetica Neue"/>
                        <a:cs typeface="Helvetica Neue"/>
                        <a:sym typeface="Helvetica Neue"/>
                      </a:endParaRPr>
                    </a:p>
                    <a:p>
                      <a:pPr indent="-298450" lvl="0" marL="457200" rtl="0" algn="ctr">
                        <a:spcBef>
                          <a:spcPts val="0"/>
                        </a:spcBef>
                        <a:spcAft>
                          <a:spcPts val="0"/>
                        </a:spcAft>
                        <a:buClr>
                          <a:srgbClr val="212529"/>
                        </a:buClr>
                        <a:buSzPts val="1100"/>
                        <a:buFont typeface="Helvetica Neue"/>
                        <a:buChar char="●"/>
                      </a:pPr>
                      <a:r>
                        <a:rPr lang="en-GB" sz="1100">
                          <a:solidFill>
                            <a:srgbClr val="212529"/>
                          </a:solidFill>
                          <a:latin typeface="Helvetica Neue"/>
                          <a:ea typeface="Helvetica Neue"/>
                          <a:cs typeface="Helvetica Neue"/>
                          <a:sym typeface="Helvetica Neue"/>
                        </a:rPr>
                        <a:t>Lack of trust in system</a:t>
                      </a:r>
                      <a:endParaRPr sz="1100">
                        <a:solidFill>
                          <a:srgbClr val="212529"/>
                        </a:solidFill>
                        <a:latin typeface="Helvetica Neue"/>
                        <a:ea typeface="Helvetica Neue"/>
                        <a:cs typeface="Helvetica Neue"/>
                        <a:sym typeface="Helvetica Neue"/>
                      </a:endParaRPr>
                    </a:p>
                    <a:p>
                      <a:pPr indent="0" lvl="0" marL="457200" rtl="0" algn="ctr">
                        <a:spcBef>
                          <a:spcPts val="0"/>
                        </a:spcBef>
                        <a:spcAft>
                          <a:spcPts val="0"/>
                        </a:spcAft>
                        <a:buNone/>
                      </a:pPr>
                      <a:r>
                        <a:t/>
                      </a:r>
                      <a:endParaRPr sz="1100">
                        <a:solidFill>
                          <a:srgbClr val="212529"/>
                        </a:solidFill>
                        <a:latin typeface="Helvetica Neue"/>
                        <a:ea typeface="Helvetica Neue"/>
                        <a:cs typeface="Helvetica Neue"/>
                        <a:sym typeface="Helvetica Neue"/>
                      </a:endParaRPr>
                    </a:p>
                  </a:txBody>
                  <a:tcPr marT="63500" marB="63500" marR="63500" marL="63500"/>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00"/>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GB" sz="2000">
                <a:latin typeface="Open Sans"/>
                <a:ea typeface="Open Sans"/>
                <a:cs typeface="Open Sans"/>
                <a:sym typeface="Open Sans"/>
              </a:rPr>
              <a:t>Step 4 - Reviewing Themes</a:t>
            </a:r>
            <a:endParaRPr b="0" sz="2000">
              <a:latin typeface="Open Sans"/>
              <a:ea typeface="Open Sans"/>
              <a:cs typeface="Open Sans"/>
              <a:sym typeface="Open Sans"/>
            </a:endParaRPr>
          </a:p>
        </p:txBody>
      </p:sp>
      <p:sp>
        <p:nvSpPr>
          <p:cNvPr id="858" name="Google Shape;858;p100"/>
          <p:cNvSpPr txBox="1"/>
          <p:nvPr/>
        </p:nvSpPr>
        <p:spPr>
          <a:xfrm>
            <a:off x="387900" y="1152425"/>
            <a:ext cx="6644100" cy="1339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Ensure themes are useful and accurate representations of the data</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Review data set and compare the themes</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Check if you are missing anything?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Are the themes really present in the data?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What can you change to make the themes work better?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01"/>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GB" sz="2000">
                <a:latin typeface="Open Sans"/>
                <a:ea typeface="Open Sans"/>
                <a:cs typeface="Open Sans"/>
                <a:sym typeface="Open Sans"/>
              </a:rPr>
              <a:t>Step 5 - </a:t>
            </a:r>
            <a:r>
              <a:rPr b="0" lang="en-GB" sz="2000">
                <a:latin typeface="Open Sans"/>
                <a:ea typeface="Open Sans"/>
                <a:cs typeface="Open Sans"/>
                <a:sym typeface="Open Sans"/>
              </a:rPr>
              <a:t>Defining</a:t>
            </a:r>
            <a:r>
              <a:rPr b="0" lang="en-GB" sz="2000">
                <a:latin typeface="Open Sans"/>
                <a:ea typeface="Open Sans"/>
                <a:cs typeface="Open Sans"/>
                <a:sym typeface="Open Sans"/>
              </a:rPr>
              <a:t> and Naming Themes</a:t>
            </a:r>
            <a:endParaRPr b="0" sz="2000">
              <a:latin typeface="Open Sans"/>
              <a:ea typeface="Open Sans"/>
              <a:cs typeface="Open Sans"/>
              <a:sym typeface="Open Sans"/>
            </a:endParaRPr>
          </a:p>
        </p:txBody>
      </p:sp>
      <p:sp>
        <p:nvSpPr>
          <p:cNvPr id="864" name="Google Shape;864;p101"/>
          <p:cNvSpPr txBox="1"/>
          <p:nvPr/>
        </p:nvSpPr>
        <p:spPr>
          <a:xfrm>
            <a:off x="387900" y="1152425"/>
            <a:ext cx="6644100" cy="1569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Name each theme and define them</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Defining themes involves formulating exactly what you mean by each theme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Figuring out how it helps you understand the data.</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Naming themes involves coming up with a succinct and easily understandable name for each theme.</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Go through the responses</a:t>
            </a:r>
            <a:endParaRPr/>
          </a:p>
        </p:txBody>
      </p:sp>
      <p:sp>
        <p:nvSpPr>
          <p:cNvPr id="133" name="Google Shape;133;p21"/>
          <p:cNvSpPr txBox="1"/>
          <p:nvPr>
            <p:ph idx="1" type="body"/>
          </p:nvPr>
        </p:nvSpPr>
        <p:spPr>
          <a:xfrm>
            <a:off x="311700" y="1266325"/>
            <a:ext cx="8520600" cy="948900"/>
          </a:xfrm>
          <a:prstGeom prst="rect">
            <a:avLst/>
          </a:prstGeom>
        </p:spPr>
        <p:txBody>
          <a:bodyPr anchorCtr="0" anchor="t" bIns="91425" lIns="91425" spcFirstLastPara="1" rIns="91425" wrap="square" tIns="91425">
            <a:normAutofit/>
          </a:bodyPr>
          <a:lstStyle/>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5 mins </a:t>
            </a:r>
            <a:endParaRPr sz="1100">
              <a:solidFill>
                <a:srgbClr val="000000"/>
              </a:solidFill>
              <a:latin typeface="Helvetica Neue"/>
              <a:ea typeface="Helvetica Neue"/>
              <a:cs typeface="Helvetica Neue"/>
              <a:sym typeface="Helvetica Neue"/>
            </a:endParaRPr>
          </a:p>
          <a:p>
            <a:pPr indent="-298450" lvl="0" marL="457200" rtl="0" algn="l">
              <a:lnSpc>
                <a:spcPct val="120000"/>
              </a:lnSpc>
              <a:spcBef>
                <a:spcPts val="0"/>
              </a:spcBef>
              <a:spcAft>
                <a:spcPts val="0"/>
              </a:spcAft>
              <a:buClr>
                <a:srgbClr val="000000"/>
              </a:buClr>
              <a:buSzPts val="1100"/>
              <a:buFont typeface="Helvetica Neue"/>
              <a:buChar char="-"/>
            </a:pPr>
            <a:r>
              <a:rPr lang="en-GB" sz="1100">
                <a:solidFill>
                  <a:srgbClr val="000000"/>
                </a:solidFill>
                <a:latin typeface="Helvetica Neue"/>
                <a:ea typeface="Helvetica Neue"/>
                <a:cs typeface="Helvetica Neue"/>
                <a:sym typeface="Helvetica Neue"/>
              </a:rPr>
              <a:t>Responses</a:t>
            </a:r>
            <a:endParaRPr sz="1100">
              <a:solidFill>
                <a:srgbClr val="000000"/>
              </a:solidFill>
              <a:latin typeface="Helvetica Neue"/>
              <a:ea typeface="Helvetica Neue"/>
              <a:cs typeface="Helvetica Neue"/>
              <a:sym typeface="Helvetica Neue"/>
            </a:endParaRPr>
          </a:p>
          <a:p>
            <a:pPr indent="0" lvl="0" marL="457200" rtl="0" algn="l">
              <a:lnSpc>
                <a:spcPct val="120000"/>
              </a:lnSpc>
              <a:spcBef>
                <a:spcPts val="0"/>
              </a:spcBef>
              <a:spcAft>
                <a:spcPts val="0"/>
              </a:spcAft>
              <a:buNone/>
            </a:pPr>
            <a:r>
              <a:t/>
            </a:r>
            <a:endParaRPr sz="1100">
              <a:solidFill>
                <a:srgbClr val="000000"/>
              </a:solidFill>
              <a:latin typeface="Helvetica Neue"/>
              <a:ea typeface="Helvetica Neue"/>
              <a:cs typeface="Helvetica Neue"/>
              <a:sym typeface="Helvetica Neue"/>
            </a:endParaRPr>
          </a:p>
        </p:txBody>
      </p:sp>
      <p:pic>
        <p:nvPicPr>
          <p:cNvPr id="134" name="Google Shape;134;p21"/>
          <p:cNvPicPr preferRelativeResize="0"/>
          <p:nvPr/>
        </p:nvPicPr>
        <p:blipFill>
          <a:blip r:embed="rId3">
            <a:alphaModFix/>
          </a:blip>
          <a:stretch>
            <a:fillRect/>
          </a:stretch>
        </p:blipFill>
        <p:spPr>
          <a:xfrm>
            <a:off x="7014424" y="2801050"/>
            <a:ext cx="1906977" cy="2043050"/>
          </a:xfrm>
          <a:prstGeom prst="rect">
            <a:avLst/>
          </a:prstGeom>
          <a:noFill/>
          <a:ln>
            <a:noFill/>
          </a:ln>
        </p:spPr>
      </p:pic>
      <p:pic>
        <p:nvPicPr>
          <p:cNvPr id="135" name="Google Shape;135;p21"/>
          <p:cNvPicPr preferRelativeResize="0"/>
          <p:nvPr/>
        </p:nvPicPr>
        <p:blipFill>
          <a:blip r:embed="rId3">
            <a:alphaModFix/>
          </a:blip>
          <a:stretch>
            <a:fillRect/>
          </a:stretch>
        </p:blipFill>
        <p:spPr>
          <a:xfrm>
            <a:off x="5016151" y="2801050"/>
            <a:ext cx="1906977" cy="2043050"/>
          </a:xfrm>
          <a:prstGeom prst="rect">
            <a:avLst/>
          </a:prstGeom>
          <a:noFill/>
          <a:ln>
            <a:noFill/>
          </a:ln>
        </p:spPr>
      </p:pic>
      <p:sp>
        <p:nvSpPr>
          <p:cNvPr id="136" name="Google Shape;136;p21"/>
          <p:cNvSpPr txBox="1"/>
          <p:nvPr/>
        </p:nvSpPr>
        <p:spPr>
          <a:xfrm>
            <a:off x="5553538" y="2420900"/>
            <a:ext cx="832200" cy="354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1100">
                <a:latin typeface="Helvetica Neue"/>
                <a:ea typeface="Helvetica Neue"/>
                <a:cs typeface="Helvetica Neue"/>
                <a:sym typeface="Helvetica Neue"/>
              </a:rPr>
              <a:t>Day 3 </a:t>
            </a:r>
            <a:endParaRPr b="1"/>
          </a:p>
        </p:txBody>
      </p:sp>
      <p:sp>
        <p:nvSpPr>
          <p:cNvPr id="137" name="Google Shape;137;p21"/>
          <p:cNvSpPr txBox="1"/>
          <p:nvPr/>
        </p:nvSpPr>
        <p:spPr>
          <a:xfrm>
            <a:off x="7551800" y="2420900"/>
            <a:ext cx="832200" cy="354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1100">
                <a:latin typeface="Helvetica Neue"/>
                <a:ea typeface="Helvetica Neue"/>
                <a:cs typeface="Helvetica Neue"/>
                <a:sym typeface="Helvetica Neue"/>
              </a:rPr>
              <a:t>Day 4 </a:t>
            </a:r>
            <a:endParaRPr b="1"/>
          </a:p>
        </p:txBody>
      </p:sp>
      <p:pic>
        <p:nvPicPr>
          <p:cNvPr id="138" name="Google Shape;138;p21"/>
          <p:cNvPicPr preferRelativeResize="0"/>
          <p:nvPr/>
        </p:nvPicPr>
        <p:blipFill>
          <a:blip r:embed="rId4">
            <a:alphaModFix/>
          </a:blip>
          <a:stretch>
            <a:fillRect/>
          </a:stretch>
        </p:blipFill>
        <p:spPr>
          <a:xfrm>
            <a:off x="5310200" y="3922600"/>
            <a:ext cx="425575" cy="482700"/>
          </a:xfrm>
          <a:prstGeom prst="rect">
            <a:avLst/>
          </a:prstGeom>
          <a:noFill/>
          <a:ln>
            <a:noFill/>
          </a:ln>
        </p:spPr>
      </p:pic>
      <p:pic>
        <p:nvPicPr>
          <p:cNvPr id="139" name="Google Shape;139;p21"/>
          <p:cNvPicPr preferRelativeResize="0"/>
          <p:nvPr/>
        </p:nvPicPr>
        <p:blipFill>
          <a:blip r:embed="rId4">
            <a:alphaModFix/>
          </a:blip>
          <a:stretch>
            <a:fillRect/>
          </a:stretch>
        </p:blipFill>
        <p:spPr>
          <a:xfrm>
            <a:off x="6026950" y="3539225"/>
            <a:ext cx="425575" cy="482700"/>
          </a:xfrm>
          <a:prstGeom prst="rect">
            <a:avLst/>
          </a:prstGeom>
          <a:noFill/>
          <a:ln>
            <a:noFill/>
          </a:ln>
        </p:spPr>
      </p:pic>
      <p:pic>
        <p:nvPicPr>
          <p:cNvPr id="140" name="Google Shape;140;p21"/>
          <p:cNvPicPr preferRelativeResize="0"/>
          <p:nvPr/>
        </p:nvPicPr>
        <p:blipFill>
          <a:blip r:embed="rId4">
            <a:alphaModFix/>
          </a:blip>
          <a:stretch>
            <a:fillRect/>
          </a:stretch>
        </p:blipFill>
        <p:spPr>
          <a:xfrm>
            <a:off x="5872175" y="4043375"/>
            <a:ext cx="425575" cy="482700"/>
          </a:xfrm>
          <a:prstGeom prst="rect">
            <a:avLst/>
          </a:prstGeom>
          <a:noFill/>
          <a:ln>
            <a:noFill/>
          </a:ln>
        </p:spPr>
      </p:pic>
      <p:pic>
        <p:nvPicPr>
          <p:cNvPr id="141" name="Google Shape;141;p21"/>
          <p:cNvPicPr preferRelativeResize="0"/>
          <p:nvPr/>
        </p:nvPicPr>
        <p:blipFill>
          <a:blip r:embed="rId4">
            <a:alphaModFix/>
          </a:blip>
          <a:stretch>
            <a:fillRect/>
          </a:stretch>
        </p:blipFill>
        <p:spPr>
          <a:xfrm>
            <a:off x="7360450" y="3502850"/>
            <a:ext cx="425575" cy="482700"/>
          </a:xfrm>
          <a:prstGeom prst="rect">
            <a:avLst/>
          </a:prstGeom>
          <a:noFill/>
          <a:ln>
            <a:noFill/>
          </a:ln>
        </p:spPr>
      </p:pic>
      <p:pic>
        <p:nvPicPr>
          <p:cNvPr id="142" name="Google Shape;142;p21"/>
          <p:cNvPicPr preferRelativeResize="0"/>
          <p:nvPr/>
        </p:nvPicPr>
        <p:blipFill>
          <a:blip r:embed="rId4">
            <a:alphaModFix/>
          </a:blip>
          <a:stretch>
            <a:fillRect/>
          </a:stretch>
        </p:blipFill>
        <p:spPr>
          <a:xfrm>
            <a:off x="8223350" y="3581225"/>
            <a:ext cx="425575" cy="482700"/>
          </a:xfrm>
          <a:prstGeom prst="rect">
            <a:avLst/>
          </a:prstGeom>
          <a:noFill/>
          <a:ln>
            <a:noFill/>
          </a:ln>
        </p:spPr>
      </p:pic>
      <p:pic>
        <p:nvPicPr>
          <p:cNvPr id="143" name="Google Shape;143;p21"/>
          <p:cNvPicPr preferRelativeResize="0"/>
          <p:nvPr/>
        </p:nvPicPr>
        <p:blipFill>
          <a:blip r:embed="rId4">
            <a:alphaModFix/>
          </a:blip>
          <a:stretch>
            <a:fillRect/>
          </a:stretch>
        </p:blipFill>
        <p:spPr>
          <a:xfrm>
            <a:off x="7755113" y="3890775"/>
            <a:ext cx="425575" cy="4827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2"/>
          <p:cNvSpPr txBox="1"/>
          <p:nvPr>
            <p:ph type="title"/>
          </p:nvPr>
        </p:nvSpPr>
        <p:spPr>
          <a:xfrm>
            <a:off x="3879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GB" sz="2000">
                <a:latin typeface="Open Sans"/>
                <a:ea typeface="Open Sans"/>
                <a:cs typeface="Open Sans"/>
                <a:sym typeface="Open Sans"/>
              </a:rPr>
              <a:t>Summary</a:t>
            </a:r>
            <a:endParaRPr b="0" sz="2000">
              <a:solidFill>
                <a:srgbClr val="1155CC"/>
              </a:solidFill>
              <a:latin typeface="Open Sans"/>
              <a:ea typeface="Open Sans"/>
              <a:cs typeface="Open Sans"/>
              <a:sym typeface="Open Sans"/>
            </a:endParaRPr>
          </a:p>
        </p:txBody>
      </p:sp>
      <p:sp>
        <p:nvSpPr>
          <p:cNvPr id="870" name="Google Shape;870;p102"/>
          <p:cNvSpPr txBox="1"/>
          <p:nvPr/>
        </p:nvSpPr>
        <p:spPr>
          <a:xfrm>
            <a:off x="389550" y="1333150"/>
            <a:ext cx="83649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212529"/>
                </a:solidFill>
                <a:highlight>
                  <a:srgbClr val="FFFFFF"/>
                </a:highlight>
                <a:latin typeface="Open Sans"/>
                <a:ea typeface="Open Sans"/>
                <a:cs typeface="Open Sans"/>
                <a:sym typeface="Open Sans"/>
              </a:rPr>
              <a:t>Synthesise your analysis of the data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120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Follow the report format provided</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Include a methodology section</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Describing how you collected the data (e.g. through structured interviews or open-ended survey questions or focus groups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Explain how you conducted the thematic analysis itself </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The results or findings section usually addresses each theme in turn</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Describe how often the themes come up and what they mean, including examples from the data as evidence</a:t>
            </a:r>
            <a:endParaRPr sz="1500">
              <a:solidFill>
                <a:srgbClr val="212529"/>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212529"/>
              </a:buClr>
              <a:buSzPts val="1500"/>
              <a:buFont typeface="Open Sans"/>
              <a:buChar char="-"/>
            </a:pPr>
            <a:r>
              <a:rPr lang="en-GB" sz="1500">
                <a:solidFill>
                  <a:srgbClr val="212529"/>
                </a:solidFill>
                <a:highlight>
                  <a:srgbClr val="FFFFFF"/>
                </a:highlight>
                <a:latin typeface="Open Sans"/>
                <a:ea typeface="Open Sans"/>
                <a:cs typeface="Open Sans"/>
                <a:sym typeface="Open Sans"/>
              </a:rPr>
              <a:t>In the conclusion explain the main takeaways and show how the analysis has answered the research question.</a:t>
            </a:r>
            <a:endParaRPr sz="1500">
              <a:solidFill>
                <a:srgbClr val="212529"/>
              </a:solidFill>
              <a:highlight>
                <a:srgbClr val="FFFFFF"/>
              </a:highlight>
              <a:latin typeface="Open Sans"/>
              <a:ea typeface="Open Sans"/>
              <a:cs typeface="Open Sans"/>
              <a:sym typeface="Open Sans"/>
            </a:endParaRPr>
          </a:p>
          <a:p>
            <a:pPr indent="0" lvl="0" marL="0" rtl="0" algn="l">
              <a:spcBef>
                <a:spcPts val="1200"/>
              </a:spcBef>
              <a:spcAft>
                <a:spcPts val="1200"/>
              </a:spcAft>
              <a:buNone/>
            </a:pPr>
            <a:r>
              <a:t/>
            </a:r>
            <a:endParaRPr sz="1500">
              <a:solidFill>
                <a:srgbClr val="212529"/>
              </a:solidFill>
              <a:highlight>
                <a:srgbClr val="FFFFFF"/>
              </a:highlight>
              <a:latin typeface="Open Sans"/>
              <a:ea typeface="Open Sans"/>
              <a:cs typeface="Open Sans"/>
              <a:sym typeface="Open Sans"/>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0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Drawing Conclusions and Next Steps</a:t>
            </a:r>
            <a:endParaRPr b="0" sz="2700">
              <a:solidFill>
                <a:srgbClr val="1155CC"/>
              </a:solidFill>
            </a:endParaRPr>
          </a:p>
        </p:txBody>
      </p:sp>
      <p:sp>
        <p:nvSpPr>
          <p:cNvPr id="876" name="Google Shape;876;p103"/>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Char char="-"/>
            </a:pPr>
            <a:r>
              <a:rPr lang="en-GB" sz="1500">
                <a:solidFill>
                  <a:srgbClr val="000000"/>
                </a:solidFill>
              </a:rPr>
              <a:t>Spend the First 10 mins looking at the stakeholders identified, survey conducted and the data collected during the survey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Next look at the tools used to collect data and for analysis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Analyze the data</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State your findings and what the next steps should be</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Do not look at the conclusion part </a:t>
            </a:r>
            <a:endParaRPr sz="1500">
              <a:solidFill>
                <a:srgbClr val="000000"/>
              </a:solidFill>
            </a:endParaRPr>
          </a:p>
          <a:p>
            <a:pPr indent="0" lvl="0" marL="0" rtl="0" algn="l">
              <a:lnSpc>
                <a:spcPct val="120000"/>
              </a:lnSpc>
              <a:spcBef>
                <a:spcPts val="1600"/>
              </a:spcBef>
              <a:spcAft>
                <a:spcPts val="1600"/>
              </a:spcAft>
              <a:buNone/>
            </a:pPr>
            <a:r>
              <a:t/>
            </a:r>
            <a:endParaRPr sz="1500">
              <a:solidFill>
                <a:srgbClr val="00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04"/>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BREAK</a:t>
            </a:r>
            <a:endParaRPr/>
          </a:p>
        </p:txBody>
      </p:sp>
      <p:sp>
        <p:nvSpPr>
          <p:cNvPr id="882" name="Google Shape;882;p104"/>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60 MINS</a:t>
            </a:r>
            <a:endParaRPr/>
          </a:p>
        </p:txBody>
      </p:sp>
      <p:pic>
        <p:nvPicPr>
          <p:cNvPr id="883" name="Google Shape;883;p104"/>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0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Session 3</a:t>
            </a:r>
            <a:endParaRPr/>
          </a:p>
        </p:txBody>
      </p:sp>
      <p:sp>
        <p:nvSpPr>
          <p:cNvPr id="889" name="Google Shape;889;p105"/>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000000"/>
                </a:solidFill>
              </a:rPr>
              <a:t>Warm Up</a:t>
            </a:r>
            <a:endParaRPr sz="1500">
              <a:solidFill>
                <a:srgbClr val="000000"/>
              </a:solidFill>
            </a:endParaRPr>
          </a:p>
          <a:p>
            <a:pPr indent="0" lvl="0" marL="0" rtl="0" algn="l">
              <a:lnSpc>
                <a:spcPct val="115000"/>
              </a:lnSpc>
              <a:spcBef>
                <a:spcPts val="0"/>
              </a:spcBef>
              <a:spcAft>
                <a:spcPts val="0"/>
              </a:spcAft>
              <a:buNone/>
            </a:pPr>
            <a:r>
              <a:t/>
            </a:r>
            <a:endParaRPr sz="1500">
              <a:solidFill>
                <a:srgbClr val="000000"/>
              </a:solidFill>
            </a:endParaRPr>
          </a:p>
          <a:p>
            <a:pPr indent="0" lvl="0" marL="0" rtl="0" algn="l">
              <a:lnSpc>
                <a:spcPct val="115000"/>
              </a:lnSpc>
              <a:spcBef>
                <a:spcPts val="0"/>
              </a:spcBef>
              <a:spcAft>
                <a:spcPts val="0"/>
              </a:spcAft>
              <a:buNone/>
            </a:pPr>
            <a:r>
              <a:rPr lang="en-GB" sz="1500">
                <a:solidFill>
                  <a:srgbClr val="000000"/>
                </a:solidFill>
              </a:rPr>
              <a:t>Group Sharing</a:t>
            </a:r>
            <a:endParaRPr sz="1500">
              <a:solidFill>
                <a:srgbClr val="000000"/>
              </a:solidFill>
            </a:endParaRPr>
          </a:p>
        </p:txBody>
      </p:sp>
      <p:pic>
        <p:nvPicPr>
          <p:cNvPr id="890" name="Google Shape;890;p105"/>
          <p:cNvPicPr preferRelativeResize="0"/>
          <p:nvPr/>
        </p:nvPicPr>
        <p:blipFill>
          <a:blip r:embed="rId3">
            <a:alphaModFix/>
          </a:blip>
          <a:stretch>
            <a:fillRect/>
          </a:stretch>
        </p:blipFill>
        <p:spPr>
          <a:xfrm>
            <a:off x="391550" y="3271225"/>
            <a:ext cx="933250" cy="1319425"/>
          </a:xfrm>
          <a:prstGeom prst="rect">
            <a:avLst/>
          </a:prstGeom>
          <a:noFill/>
          <a:ln>
            <a:noFill/>
          </a:ln>
        </p:spPr>
      </p:pic>
      <p:sp>
        <p:nvSpPr>
          <p:cNvPr id="891" name="Google Shape;891;p105"/>
          <p:cNvSpPr txBox="1"/>
          <p:nvPr>
            <p:ph type="title"/>
          </p:nvPr>
        </p:nvSpPr>
        <p:spPr>
          <a:xfrm>
            <a:off x="1324800" y="3717338"/>
            <a:ext cx="1280100" cy="42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000"/>
              <a:t>90 mins</a:t>
            </a:r>
            <a:endParaRPr sz="20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0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Sharing</a:t>
            </a:r>
            <a:endParaRPr b="0" sz="2700">
              <a:solidFill>
                <a:srgbClr val="1155CC"/>
              </a:solidFill>
            </a:endParaRPr>
          </a:p>
        </p:txBody>
      </p:sp>
      <p:sp>
        <p:nvSpPr>
          <p:cNvPr id="897" name="Google Shape;897;p106"/>
          <p:cNvSpPr txBox="1"/>
          <p:nvPr>
            <p:ph idx="1" type="body"/>
          </p:nvPr>
        </p:nvSpPr>
        <p:spPr>
          <a:xfrm>
            <a:off x="391550" y="1266325"/>
            <a:ext cx="8440800" cy="2004900"/>
          </a:xfrm>
          <a:prstGeom prst="rect">
            <a:avLst/>
          </a:prstGeom>
        </p:spPr>
        <p:txBody>
          <a:bodyPr anchorCtr="0" anchor="t" bIns="91425" lIns="91425" spcFirstLastPara="1" rIns="91425" wrap="square" tIns="91425">
            <a:noAutofit/>
          </a:bodyPr>
          <a:lstStyle/>
          <a:p>
            <a:pPr indent="-323850" lvl="0" marL="457200" rtl="0" algn="l">
              <a:lnSpc>
                <a:spcPct val="120000"/>
              </a:lnSpc>
              <a:spcBef>
                <a:spcPts val="0"/>
              </a:spcBef>
              <a:spcAft>
                <a:spcPts val="0"/>
              </a:spcAft>
              <a:buClr>
                <a:srgbClr val="000000"/>
              </a:buClr>
              <a:buSzPts val="1500"/>
              <a:buChar char="-"/>
            </a:pPr>
            <a:r>
              <a:rPr lang="en-GB" sz="1500">
                <a:solidFill>
                  <a:srgbClr val="000000"/>
                </a:solidFill>
              </a:rPr>
              <a:t>Your findings and what steps should be taken next </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Add in any other points you found interesting or struck you</a:t>
            </a:r>
            <a:endParaRPr sz="1500">
              <a:solidFill>
                <a:srgbClr val="000000"/>
              </a:solidFill>
            </a:endParaRPr>
          </a:p>
          <a:p>
            <a:pPr indent="-323850" lvl="0" marL="457200" rtl="0" algn="l">
              <a:lnSpc>
                <a:spcPct val="120000"/>
              </a:lnSpc>
              <a:spcBef>
                <a:spcPts val="0"/>
              </a:spcBef>
              <a:spcAft>
                <a:spcPts val="0"/>
              </a:spcAft>
              <a:buClr>
                <a:srgbClr val="000000"/>
              </a:buClr>
              <a:buSzPts val="1500"/>
              <a:buChar char="-"/>
            </a:pPr>
            <a:r>
              <a:rPr lang="en-GB" sz="1500">
                <a:solidFill>
                  <a:srgbClr val="000000"/>
                </a:solidFill>
              </a:rPr>
              <a:t>5 mins per team</a:t>
            </a:r>
            <a:endParaRPr sz="1500">
              <a:solidFill>
                <a:srgbClr val="000000"/>
              </a:solidFill>
            </a:endParaRPr>
          </a:p>
        </p:txBody>
      </p:sp>
      <p:pic>
        <p:nvPicPr>
          <p:cNvPr id="898" name="Google Shape;898;p106"/>
          <p:cNvPicPr preferRelativeResize="0"/>
          <p:nvPr/>
        </p:nvPicPr>
        <p:blipFill>
          <a:blip r:embed="rId3">
            <a:alphaModFix/>
          </a:blip>
          <a:stretch>
            <a:fillRect/>
          </a:stretch>
        </p:blipFill>
        <p:spPr>
          <a:xfrm>
            <a:off x="7386304" y="2685050"/>
            <a:ext cx="1446046" cy="1771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0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Look at the CASE Studies</a:t>
            </a:r>
            <a:endParaRPr b="0" sz="2700">
              <a:solidFill>
                <a:srgbClr val="1155CC"/>
              </a:solidFill>
            </a:endParaRPr>
          </a:p>
        </p:txBody>
      </p:sp>
      <p:sp>
        <p:nvSpPr>
          <p:cNvPr id="904" name="Google Shape;904;p107"/>
          <p:cNvSpPr txBox="1"/>
          <p:nvPr>
            <p:ph idx="1" type="body"/>
          </p:nvPr>
        </p:nvSpPr>
        <p:spPr>
          <a:xfrm>
            <a:off x="391550" y="1266325"/>
            <a:ext cx="8129700" cy="17205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000000"/>
              </a:buClr>
              <a:buSzPts val="1500"/>
              <a:buChar char="-"/>
            </a:pPr>
            <a:r>
              <a:rPr lang="en-GB" sz="1500">
                <a:solidFill>
                  <a:srgbClr val="212529"/>
                </a:solidFill>
                <a:highlight>
                  <a:srgbClr val="FFFFFF"/>
                </a:highlight>
              </a:rPr>
              <a:t>10 mins to go through the final conclusions of the case study</a:t>
            </a:r>
            <a:endParaRPr sz="1500">
              <a:solidFill>
                <a:srgbClr val="212529"/>
              </a:solidFill>
              <a:highlight>
                <a:srgbClr val="FFFFFF"/>
              </a:highlight>
            </a:endParaRPr>
          </a:p>
          <a:p>
            <a:pPr indent="-323850" lvl="0" marL="457200" rtl="0" algn="l">
              <a:lnSpc>
                <a:spcPct val="100000"/>
              </a:lnSpc>
              <a:spcBef>
                <a:spcPts val="0"/>
              </a:spcBef>
              <a:spcAft>
                <a:spcPts val="0"/>
              </a:spcAft>
              <a:buClr>
                <a:srgbClr val="212529"/>
              </a:buClr>
              <a:buSzPts val="1500"/>
              <a:buChar char="-"/>
            </a:pPr>
            <a:r>
              <a:rPr lang="en-GB" sz="1500">
                <a:solidFill>
                  <a:srgbClr val="212529"/>
                </a:solidFill>
                <a:highlight>
                  <a:srgbClr val="FFFFFF"/>
                </a:highlight>
              </a:rPr>
              <a:t>Discuss on the below </a:t>
            </a:r>
            <a:endParaRPr sz="1500">
              <a:solidFill>
                <a:srgbClr val="212529"/>
              </a:solidFill>
              <a:highlight>
                <a:srgbClr val="FFFFFF"/>
              </a:highlight>
            </a:endParaRPr>
          </a:p>
          <a:p>
            <a:pPr indent="0" lvl="0" marL="457200" rtl="0" algn="l">
              <a:lnSpc>
                <a:spcPct val="120000"/>
              </a:lnSpc>
              <a:spcBef>
                <a:spcPts val="1200"/>
              </a:spcBef>
              <a:spcAft>
                <a:spcPts val="0"/>
              </a:spcAft>
              <a:buNone/>
            </a:pPr>
            <a:r>
              <a:t/>
            </a:r>
            <a:endParaRPr sz="1500">
              <a:solidFill>
                <a:srgbClr val="000000"/>
              </a:solidFill>
            </a:endParaRPr>
          </a:p>
          <a:p>
            <a:pPr indent="0" lvl="0" marL="457200" rtl="0" algn="l">
              <a:lnSpc>
                <a:spcPct val="120000"/>
              </a:lnSpc>
              <a:spcBef>
                <a:spcPts val="1600"/>
              </a:spcBef>
              <a:spcAft>
                <a:spcPts val="0"/>
              </a:spcAft>
              <a:buNone/>
            </a:pPr>
            <a:r>
              <a:rPr b="1" lang="en-GB" sz="1500">
                <a:solidFill>
                  <a:schemeClr val="accent1"/>
                </a:solidFill>
              </a:rPr>
              <a:t>What are some similarities and differences between the actual findings and the one you made as a group</a:t>
            </a:r>
            <a:endParaRPr b="1" sz="1500">
              <a:solidFill>
                <a:schemeClr val="accent1"/>
              </a:solidFill>
            </a:endParaRPr>
          </a:p>
          <a:p>
            <a:pPr indent="0" lvl="0" marL="0" rtl="0" algn="l">
              <a:lnSpc>
                <a:spcPct val="100000"/>
              </a:lnSpc>
              <a:spcBef>
                <a:spcPts val="1600"/>
              </a:spcBef>
              <a:spcAft>
                <a:spcPts val="1200"/>
              </a:spcAft>
              <a:buNone/>
            </a:pPr>
            <a:r>
              <a:t/>
            </a:r>
            <a:endParaRPr sz="1500">
              <a:solidFill>
                <a:srgbClr val="212529"/>
              </a:solidFill>
              <a:highlight>
                <a:srgbClr val="FFFFFF"/>
              </a:highlight>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grpSp>
        <p:nvGrpSpPr>
          <p:cNvPr id="909" name="Google Shape;909;p108"/>
          <p:cNvGrpSpPr/>
          <p:nvPr/>
        </p:nvGrpSpPr>
        <p:grpSpPr>
          <a:xfrm>
            <a:off x="462567" y="260243"/>
            <a:ext cx="3629661" cy="4269786"/>
            <a:chOff x="2744034" y="1146343"/>
            <a:chExt cx="1827900" cy="2399700"/>
          </a:xfrm>
        </p:grpSpPr>
        <p:sp>
          <p:nvSpPr>
            <p:cNvPr id="910" name="Google Shape;910;p108"/>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08"/>
            <p:cNvSpPr/>
            <p:nvPr/>
          </p:nvSpPr>
          <p:spPr>
            <a:xfrm flipH="1">
              <a:off x="2832600" y="1686400"/>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08"/>
            <p:cNvSpPr txBox="1"/>
            <p:nvPr/>
          </p:nvSpPr>
          <p:spPr>
            <a:xfrm>
              <a:off x="2966448" y="1795519"/>
              <a:ext cx="1383000" cy="1180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lt1"/>
                </a:buClr>
                <a:buSzPts val="1100"/>
                <a:buFont typeface="Open Sans"/>
                <a:buAutoNum type="arabicPeriod"/>
              </a:pPr>
              <a:r>
                <a:rPr b="1" lang="en-GB" sz="1100">
                  <a:solidFill>
                    <a:schemeClr val="lt1"/>
                  </a:solidFill>
                  <a:latin typeface="Open Sans"/>
                  <a:ea typeface="Open Sans"/>
                  <a:cs typeface="Open Sans"/>
                  <a:sym typeface="Open Sans"/>
                </a:rPr>
                <a:t>How did you feel doing this activity?</a:t>
              </a:r>
              <a:endParaRPr b="1" sz="1100">
                <a:solidFill>
                  <a:schemeClr val="lt1"/>
                </a:solidFill>
                <a:latin typeface="Open Sans"/>
                <a:ea typeface="Open Sans"/>
                <a:cs typeface="Open Sans"/>
                <a:sym typeface="Open Sans"/>
              </a:endParaRPr>
            </a:p>
            <a:p>
              <a:pPr indent="-298450" lvl="0" marL="457200" rtl="0" algn="l">
                <a:spcBef>
                  <a:spcPts val="0"/>
                </a:spcBef>
                <a:spcAft>
                  <a:spcPts val="0"/>
                </a:spcAft>
                <a:buClr>
                  <a:schemeClr val="lt1"/>
                </a:buClr>
                <a:buSzPts val="1100"/>
                <a:buFont typeface="Open Sans"/>
                <a:buAutoNum type="arabicPeriod"/>
              </a:pPr>
              <a:r>
                <a:rPr b="1" lang="en-GB" sz="1100">
                  <a:solidFill>
                    <a:schemeClr val="lt1"/>
                  </a:solidFill>
                  <a:latin typeface="Open Sans"/>
                  <a:ea typeface="Open Sans"/>
                  <a:cs typeface="Open Sans"/>
                  <a:sym typeface="Open Sans"/>
                </a:rPr>
                <a:t>What are somethings that stood out for you</a:t>
              </a:r>
              <a:endParaRPr b="1" sz="1100">
                <a:solidFill>
                  <a:schemeClr val="lt1"/>
                </a:solidFill>
                <a:latin typeface="Open Sans"/>
                <a:ea typeface="Open Sans"/>
                <a:cs typeface="Open Sans"/>
                <a:sym typeface="Open Sans"/>
              </a:endParaRPr>
            </a:p>
            <a:p>
              <a:pPr indent="0" lvl="0" marL="457200" rtl="0" algn="l">
                <a:spcBef>
                  <a:spcPts val="1200"/>
                </a:spcBef>
                <a:spcAft>
                  <a:spcPts val="1200"/>
                </a:spcAft>
                <a:buNone/>
              </a:pPr>
              <a:r>
                <a:t/>
              </a:r>
              <a:endParaRPr b="1" sz="1100">
                <a:solidFill>
                  <a:schemeClr val="lt1"/>
                </a:solidFill>
                <a:latin typeface="Open Sans"/>
                <a:ea typeface="Open Sans"/>
                <a:cs typeface="Open Sans"/>
                <a:sym typeface="Open Sans"/>
              </a:endParaRPr>
            </a:p>
          </p:txBody>
        </p:sp>
      </p:grpSp>
      <p:grpSp>
        <p:nvGrpSpPr>
          <p:cNvPr id="913" name="Google Shape;913;p108"/>
          <p:cNvGrpSpPr/>
          <p:nvPr/>
        </p:nvGrpSpPr>
        <p:grpSpPr>
          <a:xfrm>
            <a:off x="4322812" y="428137"/>
            <a:ext cx="4580535" cy="4139243"/>
            <a:chOff x="4572084" y="1597469"/>
            <a:chExt cx="1827900" cy="2399700"/>
          </a:xfrm>
        </p:grpSpPr>
        <p:sp>
          <p:nvSpPr>
            <p:cNvPr id="914" name="Google Shape;914;p108"/>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08"/>
            <p:cNvSpPr/>
            <p:nvPr/>
          </p:nvSpPr>
          <p:spPr>
            <a:xfrm flipH="1" rot="10800000">
              <a:off x="4662018" y="1687411"/>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08"/>
            <p:cNvSpPr txBox="1"/>
            <p:nvPr/>
          </p:nvSpPr>
          <p:spPr>
            <a:xfrm>
              <a:off x="4794421" y="1712316"/>
              <a:ext cx="1383000" cy="17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None/>
              </a:pPr>
              <a:r>
                <a:rPr b="1" lang="en-GB" sz="1100">
                  <a:solidFill>
                    <a:schemeClr val="lt1"/>
                  </a:solidFill>
                  <a:latin typeface="Open Sans"/>
                  <a:ea typeface="Open Sans"/>
                  <a:cs typeface="Open Sans"/>
                  <a:sym typeface="Open Sans"/>
                </a:rPr>
                <a:t>How was it working with a group live?</a:t>
              </a:r>
              <a:endParaRPr b="1" sz="1100">
                <a:solidFill>
                  <a:schemeClr val="lt1"/>
                </a:solidFill>
                <a:latin typeface="Open Sans"/>
                <a:ea typeface="Open Sans"/>
                <a:cs typeface="Open Sans"/>
                <a:sym typeface="Open Sans"/>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09"/>
          <p:cNvSpPr txBox="1"/>
          <p:nvPr/>
        </p:nvSpPr>
        <p:spPr>
          <a:xfrm>
            <a:off x="2211525" y="687825"/>
            <a:ext cx="5896800" cy="760500"/>
          </a:xfrm>
          <a:prstGeom prst="rect">
            <a:avLst/>
          </a:prstGeom>
          <a:noFill/>
          <a:ln>
            <a:noFill/>
          </a:ln>
        </p:spPr>
        <p:txBody>
          <a:bodyPr anchorCtr="0" anchor="t" bIns="91425" lIns="91425" spcFirstLastPara="1" rIns="91425" wrap="square" tIns="91425">
            <a:spAutoFit/>
          </a:bodyPr>
          <a:lstStyle/>
          <a:p>
            <a:pPr indent="0" lvl="0" marL="457200" rtl="0" algn="l">
              <a:lnSpc>
                <a:spcPct val="120000"/>
              </a:lnSpc>
              <a:spcBef>
                <a:spcPts val="0"/>
              </a:spcBef>
              <a:spcAft>
                <a:spcPts val="1600"/>
              </a:spcAft>
              <a:buNone/>
            </a:pPr>
            <a:r>
              <a:rPr lang="en-GB" sz="1100">
                <a:latin typeface="Poppins"/>
                <a:ea typeface="Poppins"/>
                <a:cs typeface="Poppins"/>
                <a:sym typeface="Poppins"/>
              </a:rPr>
              <a:t>Students will get an opportunity to go through these surveys in their student curriculum and go through a similar process of learning individually</a:t>
            </a:r>
            <a:endParaRPr sz="1300">
              <a:latin typeface="Open Sans"/>
              <a:ea typeface="Open Sans"/>
              <a:cs typeface="Open Sans"/>
              <a:sym typeface="Open Sans"/>
            </a:endParaRPr>
          </a:p>
        </p:txBody>
      </p:sp>
      <p:pic>
        <p:nvPicPr>
          <p:cNvPr id="922" name="Google Shape;922;p109"/>
          <p:cNvPicPr preferRelativeResize="0"/>
          <p:nvPr/>
        </p:nvPicPr>
        <p:blipFill rotWithShape="1">
          <a:blip r:embed="rId3">
            <a:alphaModFix/>
          </a:blip>
          <a:srcRect b="22102" l="22406" r="31791" t="29459"/>
          <a:stretch/>
        </p:blipFill>
        <p:spPr>
          <a:xfrm>
            <a:off x="690750" y="469550"/>
            <a:ext cx="1187849" cy="1256226"/>
          </a:xfrm>
          <a:prstGeom prst="rect">
            <a:avLst/>
          </a:prstGeom>
          <a:noFill/>
          <a:ln>
            <a:noFill/>
          </a:ln>
        </p:spPr>
      </p:pic>
      <p:sp>
        <p:nvSpPr>
          <p:cNvPr id="923" name="Google Shape;923;p109"/>
          <p:cNvSpPr txBox="1"/>
          <p:nvPr/>
        </p:nvSpPr>
        <p:spPr>
          <a:xfrm>
            <a:off x="971350" y="889925"/>
            <a:ext cx="7449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500">
                <a:solidFill>
                  <a:srgbClr val="212529"/>
                </a:solidFill>
                <a:latin typeface="Open Sans"/>
                <a:ea typeface="Open Sans"/>
                <a:cs typeface="Open Sans"/>
                <a:sym typeface="Open Sans"/>
              </a:rPr>
              <a:t>NOTE</a:t>
            </a:r>
            <a:endParaRPr b="1" sz="1500">
              <a:latin typeface="Open Sans"/>
              <a:ea typeface="Open Sans"/>
              <a:cs typeface="Open Sans"/>
              <a:sym typeface="Open Sans"/>
            </a:endParaRPr>
          </a:p>
        </p:txBody>
      </p:sp>
      <p:pic>
        <p:nvPicPr>
          <p:cNvPr id="924" name="Google Shape;924;p109"/>
          <p:cNvPicPr preferRelativeResize="0"/>
          <p:nvPr/>
        </p:nvPicPr>
        <p:blipFill>
          <a:blip r:embed="rId4">
            <a:alphaModFix/>
          </a:blip>
          <a:stretch>
            <a:fillRect/>
          </a:stretch>
        </p:blipFill>
        <p:spPr>
          <a:xfrm>
            <a:off x="7309900" y="2701275"/>
            <a:ext cx="1700600" cy="1700600"/>
          </a:xfrm>
          <a:prstGeom prst="rect">
            <a:avLst/>
          </a:prstGeom>
          <a:noFill/>
          <a:ln>
            <a:noFill/>
          </a:ln>
        </p:spPr>
      </p:pic>
      <p:sp>
        <p:nvSpPr>
          <p:cNvPr id="925" name="Google Shape;925;p109"/>
          <p:cNvSpPr txBox="1"/>
          <p:nvPr/>
        </p:nvSpPr>
        <p:spPr>
          <a:xfrm>
            <a:off x="2624125" y="3438525"/>
            <a:ext cx="6440100" cy="354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600"/>
              </a:spcAft>
              <a:buNone/>
            </a:pPr>
            <a:r>
              <a:rPr b="1" lang="en-GB" sz="1100">
                <a:latin typeface="Poppins"/>
                <a:ea typeface="Poppins"/>
                <a:cs typeface="Poppins"/>
                <a:sym typeface="Poppins"/>
              </a:rPr>
              <a:t>This is the completion of week 1 and 2 for the students.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1000"/>
                                        <p:tgtEl>
                                          <p:spTgt spid="9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0"/>
          <p:cNvSpPr txBox="1"/>
          <p:nvPr>
            <p:ph type="title"/>
          </p:nvPr>
        </p:nvSpPr>
        <p:spPr>
          <a:xfrm>
            <a:off x="311700" y="3796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Time</a:t>
            </a:r>
            <a:endParaRPr/>
          </a:p>
        </p:txBody>
      </p:sp>
      <p:sp>
        <p:nvSpPr>
          <p:cNvPr id="931" name="Google Shape;931;p110"/>
          <p:cNvSpPr txBox="1"/>
          <p:nvPr/>
        </p:nvSpPr>
        <p:spPr>
          <a:xfrm>
            <a:off x="451275" y="1231375"/>
            <a:ext cx="7325400" cy="2995200"/>
          </a:xfrm>
          <a:prstGeom prst="rect">
            <a:avLst/>
          </a:prstGeom>
          <a:noFill/>
          <a:ln>
            <a:noFill/>
          </a:ln>
        </p:spPr>
        <p:txBody>
          <a:bodyPr anchorCtr="0" anchor="t" bIns="91425" lIns="91425" spcFirstLastPara="1" rIns="91425" wrap="square" tIns="91425">
            <a:spAutoFit/>
          </a:bodyPr>
          <a:lstStyle/>
          <a:p>
            <a:pPr indent="-298450" lvl="0" marL="457200" rtl="0" algn="l">
              <a:lnSpc>
                <a:spcPct val="120000"/>
              </a:lnSpc>
              <a:spcBef>
                <a:spcPts val="0"/>
              </a:spcBef>
              <a:spcAft>
                <a:spcPts val="0"/>
              </a:spcAft>
              <a:buSzPts val="1100"/>
              <a:buChar char="-"/>
            </a:pPr>
            <a:r>
              <a:rPr lang="en-GB" sz="1100"/>
              <a:t>I have a challenge for you all!</a:t>
            </a:r>
            <a:endParaRPr sz="1100"/>
          </a:p>
          <a:p>
            <a:pPr indent="-298450" lvl="0" marL="457200" rtl="0" algn="l">
              <a:lnSpc>
                <a:spcPct val="120000"/>
              </a:lnSpc>
              <a:spcBef>
                <a:spcPts val="0"/>
              </a:spcBef>
              <a:spcAft>
                <a:spcPts val="0"/>
              </a:spcAft>
              <a:buSzPts val="1100"/>
              <a:buChar char="-"/>
            </a:pPr>
            <a:r>
              <a:rPr lang="en-GB" sz="1100"/>
              <a:t>The goal of this activity is to bring this pipe down from the shoulder length of the tallest person in the group to the ground</a:t>
            </a:r>
            <a:endParaRPr sz="1100"/>
          </a:p>
          <a:p>
            <a:pPr indent="-298450" lvl="0" marL="457200" rtl="0" algn="l">
              <a:lnSpc>
                <a:spcPct val="120000"/>
              </a:lnSpc>
              <a:spcBef>
                <a:spcPts val="0"/>
              </a:spcBef>
              <a:spcAft>
                <a:spcPts val="0"/>
              </a:spcAft>
              <a:buSzPts val="1100"/>
              <a:buChar char="-"/>
            </a:pPr>
            <a:r>
              <a:rPr lang="en-GB" sz="1100"/>
              <a:t>Guideline:</a:t>
            </a:r>
            <a:endParaRPr sz="1100"/>
          </a:p>
          <a:p>
            <a:pPr indent="-298450" lvl="1" marL="914400" rtl="0" algn="l">
              <a:lnSpc>
                <a:spcPct val="120000"/>
              </a:lnSpc>
              <a:spcBef>
                <a:spcPts val="0"/>
              </a:spcBef>
              <a:spcAft>
                <a:spcPts val="0"/>
              </a:spcAft>
              <a:buSzPts val="1100"/>
              <a:buChar char="-"/>
            </a:pPr>
            <a:r>
              <a:rPr lang="en-GB" sz="1100"/>
              <a:t>The pipe must only rest on your index fingers</a:t>
            </a:r>
            <a:endParaRPr sz="1100"/>
          </a:p>
          <a:p>
            <a:pPr indent="-298450" lvl="1" marL="914400" rtl="0" algn="l">
              <a:lnSpc>
                <a:spcPct val="120000"/>
              </a:lnSpc>
              <a:spcBef>
                <a:spcPts val="0"/>
              </a:spcBef>
              <a:spcAft>
                <a:spcPts val="0"/>
              </a:spcAft>
              <a:buSzPts val="1100"/>
              <a:buChar char="-"/>
            </a:pPr>
            <a:r>
              <a:rPr lang="en-GB" sz="1100"/>
              <a:t>Your index fingers should only be parallel. Not up-down- facing down or up, and neither should you hold the pipe at any point </a:t>
            </a:r>
            <a:endParaRPr sz="1100"/>
          </a:p>
          <a:p>
            <a:pPr indent="-298450" lvl="1" marL="914400" rtl="0" algn="l">
              <a:lnSpc>
                <a:spcPct val="120000"/>
              </a:lnSpc>
              <a:spcBef>
                <a:spcPts val="0"/>
              </a:spcBef>
              <a:spcAft>
                <a:spcPts val="0"/>
              </a:spcAft>
              <a:buSzPts val="1100"/>
              <a:buChar char="-"/>
            </a:pPr>
            <a:r>
              <a:rPr lang="en-GB" sz="1100"/>
              <a:t>The pipe must stay in contact with index fingers of ALL the members ALL the time till the task is delivered.</a:t>
            </a:r>
            <a:endParaRPr sz="1100"/>
          </a:p>
          <a:p>
            <a:pPr indent="-298450" lvl="1" marL="914400" rtl="0" algn="l">
              <a:lnSpc>
                <a:spcPct val="120000"/>
              </a:lnSpc>
              <a:spcBef>
                <a:spcPts val="0"/>
              </a:spcBef>
              <a:spcAft>
                <a:spcPts val="0"/>
              </a:spcAft>
              <a:buSzPts val="1100"/>
              <a:buChar char="-"/>
            </a:pPr>
            <a:r>
              <a:rPr lang="en-GB" sz="1100"/>
              <a:t>Every time you digress or catch yourself from not following the guidelines: “you start the task again..”</a:t>
            </a:r>
            <a:endParaRPr sz="1100"/>
          </a:p>
          <a:p>
            <a:pPr indent="-298450" lvl="0" marL="457200" rtl="0" algn="l">
              <a:lnSpc>
                <a:spcPct val="120000"/>
              </a:lnSpc>
              <a:spcBef>
                <a:spcPts val="0"/>
              </a:spcBef>
              <a:spcAft>
                <a:spcPts val="0"/>
              </a:spcAft>
              <a:buSzPts val="1100"/>
              <a:buChar char="-"/>
            </a:pPr>
            <a:r>
              <a:rPr lang="en-GB" sz="1100"/>
              <a:t>Expectation: “I expect you to correct yourself without me calling out..”</a:t>
            </a:r>
            <a:endParaRPr sz="1100"/>
          </a:p>
          <a:p>
            <a:pPr indent="-298450" lvl="0" marL="457200" rtl="0" algn="l">
              <a:lnSpc>
                <a:spcPct val="120000"/>
              </a:lnSpc>
              <a:spcBef>
                <a:spcPts val="0"/>
              </a:spcBef>
              <a:spcAft>
                <a:spcPts val="0"/>
              </a:spcAft>
              <a:buSzPts val="1100"/>
              <a:buChar char="-"/>
            </a:pPr>
            <a:r>
              <a:rPr lang="en-GB" sz="1100"/>
              <a:t>Time: 7 mins</a:t>
            </a:r>
            <a:endParaRPr sz="1100"/>
          </a:p>
          <a:p>
            <a:pPr indent="-298450" lvl="0" marL="457200" rtl="0" algn="l">
              <a:lnSpc>
                <a:spcPct val="120000"/>
              </a:lnSpc>
              <a:spcBef>
                <a:spcPts val="0"/>
              </a:spcBef>
              <a:spcAft>
                <a:spcPts val="0"/>
              </a:spcAft>
              <a:buSzPts val="1100"/>
              <a:buChar char="-"/>
            </a:pPr>
            <a:r>
              <a:rPr lang="en-GB" sz="1100"/>
              <a:t>Do you have any questions about this challenge?</a:t>
            </a:r>
            <a:endParaRPr sz="1100"/>
          </a:p>
        </p:txBody>
      </p:sp>
      <p:pic>
        <p:nvPicPr>
          <p:cNvPr id="932" name="Google Shape;932;p110"/>
          <p:cNvPicPr preferRelativeResize="0"/>
          <p:nvPr/>
        </p:nvPicPr>
        <p:blipFill>
          <a:blip r:embed="rId3">
            <a:alphaModFix/>
          </a:blip>
          <a:stretch>
            <a:fillRect/>
          </a:stretch>
        </p:blipFill>
        <p:spPr>
          <a:xfrm>
            <a:off x="7442650" y="3348350"/>
            <a:ext cx="1447800" cy="14124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pSp>
        <p:nvGrpSpPr>
          <p:cNvPr id="937" name="Google Shape;937;p111"/>
          <p:cNvGrpSpPr/>
          <p:nvPr/>
        </p:nvGrpSpPr>
        <p:grpSpPr>
          <a:xfrm>
            <a:off x="462567" y="260243"/>
            <a:ext cx="3629661" cy="4269786"/>
            <a:chOff x="2744034" y="1146343"/>
            <a:chExt cx="1827900" cy="2399700"/>
          </a:xfrm>
        </p:grpSpPr>
        <p:sp>
          <p:nvSpPr>
            <p:cNvPr id="938" name="Google Shape;938;p111"/>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1"/>
            <p:cNvSpPr/>
            <p:nvPr/>
          </p:nvSpPr>
          <p:spPr>
            <a:xfrm flipH="1">
              <a:off x="2832600" y="1686400"/>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1"/>
            <p:cNvSpPr txBox="1"/>
            <p:nvPr/>
          </p:nvSpPr>
          <p:spPr>
            <a:xfrm>
              <a:off x="2966448" y="1795519"/>
              <a:ext cx="1383000" cy="11802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lt1"/>
                </a:buClr>
                <a:buSzPts val="1100"/>
                <a:buFont typeface="Open Sans"/>
                <a:buChar char="-"/>
              </a:pPr>
              <a:r>
                <a:rPr b="1" lang="en-GB" sz="1100">
                  <a:solidFill>
                    <a:schemeClr val="lt1"/>
                  </a:solidFill>
                  <a:latin typeface="Open Sans"/>
                  <a:ea typeface="Open Sans"/>
                  <a:cs typeface="Open Sans"/>
                  <a:sym typeface="Open Sans"/>
                </a:rPr>
                <a:t>How was the experience?</a:t>
              </a:r>
              <a:endParaRPr b="1" sz="1100">
                <a:solidFill>
                  <a:schemeClr val="lt1"/>
                </a:solidFill>
                <a:latin typeface="Open Sans"/>
                <a:ea typeface="Open Sans"/>
                <a:cs typeface="Open Sans"/>
                <a:sym typeface="Open Sans"/>
              </a:endParaRPr>
            </a:p>
            <a:p>
              <a:pPr indent="-298450" lvl="0" marL="457200" rtl="0" algn="l">
                <a:lnSpc>
                  <a:spcPct val="115000"/>
                </a:lnSpc>
                <a:spcBef>
                  <a:spcPts val="0"/>
                </a:spcBef>
                <a:spcAft>
                  <a:spcPts val="0"/>
                </a:spcAft>
                <a:buClr>
                  <a:schemeClr val="lt1"/>
                </a:buClr>
                <a:buSzPts val="1100"/>
                <a:buFont typeface="Open Sans"/>
                <a:buChar char="-"/>
              </a:pPr>
              <a:r>
                <a:rPr b="1" lang="en-GB" sz="1100">
                  <a:solidFill>
                    <a:schemeClr val="lt1"/>
                  </a:solidFill>
                  <a:latin typeface="Open Sans"/>
                  <a:ea typeface="Open Sans"/>
                  <a:cs typeface="Open Sans"/>
                  <a:sym typeface="Open Sans"/>
                </a:rPr>
                <a:t>.What did you personally have to do to make sure the pipe did not drop?</a:t>
              </a:r>
              <a:endParaRPr b="1" sz="1100">
                <a:solidFill>
                  <a:schemeClr val="lt1"/>
                </a:solidFill>
                <a:latin typeface="Open Sans"/>
                <a:ea typeface="Open Sans"/>
                <a:cs typeface="Open Sans"/>
                <a:sym typeface="Open Sans"/>
              </a:endParaRPr>
            </a:p>
            <a:p>
              <a:pPr indent="-298450" lvl="0" marL="457200" rtl="0" algn="l">
                <a:lnSpc>
                  <a:spcPct val="115000"/>
                </a:lnSpc>
                <a:spcBef>
                  <a:spcPts val="0"/>
                </a:spcBef>
                <a:spcAft>
                  <a:spcPts val="0"/>
                </a:spcAft>
                <a:buClr>
                  <a:schemeClr val="lt1"/>
                </a:buClr>
                <a:buSzPts val="1100"/>
                <a:buFont typeface="Open Sans"/>
                <a:buChar char="-"/>
              </a:pPr>
              <a:r>
                <a:rPr b="1" lang="en-GB" sz="1100">
                  <a:solidFill>
                    <a:schemeClr val="lt1"/>
                  </a:solidFill>
                  <a:latin typeface="Open Sans"/>
                  <a:ea typeface="Open Sans"/>
                  <a:cs typeface="Open Sans"/>
                  <a:sym typeface="Open Sans"/>
                </a:rPr>
                <a:t>What did you need the others to do?</a:t>
              </a:r>
              <a:endParaRPr b="1" sz="1100">
                <a:solidFill>
                  <a:schemeClr val="lt1"/>
                </a:solidFill>
                <a:latin typeface="Open Sans"/>
                <a:ea typeface="Open Sans"/>
                <a:cs typeface="Open Sans"/>
                <a:sym typeface="Open Sans"/>
              </a:endParaRPr>
            </a:p>
            <a:p>
              <a:pPr indent="0" lvl="0" marL="457200" rtl="0" algn="l">
                <a:spcBef>
                  <a:spcPts val="0"/>
                </a:spcBef>
                <a:spcAft>
                  <a:spcPts val="1200"/>
                </a:spcAft>
                <a:buNone/>
              </a:pPr>
              <a:r>
                <a:t/>
              </a:r>
              <a:endParaRPr b="1" sz="1100">
                <a:solidFill>
                  <a:schemeClr val="lt1"/>
                </a:solidFill>
                <a:latin typeface="Open Sans"/>
                <a:ea typeface="Open Sans"/>
                <a:cs typeface="Open Sans"/>
                <a:sym typeface="Open Sans"/>
              </a:endParaRPr>
            </a:p>
          </p:txBody>
        </p:sp>
      </p:grpSp>
      <p:sp>
        <p:nvSpPr>
          <p:cNvPr id="941" name="Google Shape;941;p111"/>
          <p:cNvSpPr txBox="1"/>
          <p:nvPr/>
        </p:nvSpPr>
        <p:spPr>
          <a:xfrm>
            <a:off x="4907750" y="2021700"/>
            <a:ext cx="3000000" cy="174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accent1"/>
                </a:solidFill>
                <a:latin typeface="Open Sans"/>
                <a:ea typeface="Open Sans"/>
                <a:cs typeface="Open Sans"/>
                <a:sym typeface="Open Sans"/>
              </a:rPr>
              <a:t>Each of us have a role to play and the program will not go forward without your complete cooperation, coordination and help. You all play a very important role.</a:t>
            </a:r>
            <a:endParaRPr b="1" i="1" sz="1500">
              <a:solidFill>
                <a:schemeClr val="accent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1000"/>
                                        <p:tgtEl>
                                          <p:spTgt spid="9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